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4"/>
  </p:notesMasterIdLst>
  <p:handoutMasterIdLst>
    <p:handoutMasterId r:id="rId45"/>
  </p:handoutMasterIdLst>
  <p:sldIdLst>
    <p:sldId id="256" r:id="rId2"/>
    <p:sldId id="415" r:id="rId3"/>
    <p:sldId id="435" r:id="rId4"/>
    <p:sldId id="436" r:id="rId5"/>
    <p:sldId id="305" r:id="rId6"/>
    <p:sldId id="394" r:id="rId7"/>
    <p:sldId id="265" r:id="rId8"/>
    <p:sldId id="266" r:id="rId9"/>
    <p:sldId id="384" r:id="rId10"/>
    <p:sldId id="385" r:id="rId11"/>
    <p:sldId id="386" r:id="rId12"/>
    <p:sldId id="434" r:id="rId13"/>
    <p:sldId id="438" r:id="rId14"/>
    <p:sldId id="437" r:id="rId15"/>
    <p:sldId id="392" r:id="rId16"/>
    <p:sldId id="412" r:id="rId17"/>
    <p:sldId id="414" r:id="rId18"/>
    <p:sldId id="429" r:id="rId19"/>
    <p:sldId id="416" r:id="rId20"/>
    <p:sldId id="418" r:id="rId21"/>
    <p:sldId id="417" r:id="rId22"/>
    <p:sldId id="433" r:id="rId23"/>
    <p:sldId id="423" r:id="rId24"/>
    <p:sldId id="439" r:id="rId25"/>
    <p:sldId id="424" r:id="rId26"/>
    <p:sldId id="420" r:id="rId27"/>
    <p:sldId id="432" r:id="rId28"/>
    <p:sldId id="430" r:id="rId29"/>
    <p:sldId id="427" r:id="rId30"/>
    <p:sldId id="428" r:id="rId31"/>
    <p:sldId id="419" r:id="rId32"/>
    <p:sldId id="411" r:id="rId33"/>
    <p:sldId id="425" r:id="rId34"/>
    <p:sldId id="426" r:id="rId35"/>
    <p:sldId id="400" r:id="rId36"/>
    <p:sldId id="409" r:id="rId37"/>
    <p:sldId id="401" r:id="rId38"/>
    <p:sldId id="402" r:id="rId39"/>
    <p:sldId id="405" r:id="rId40"/>
    <p:sldId id="408" r:id="rId41"/>
    <p:sldId id="379" r:id="rId42"/>
    <p:sldId id="282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4D4D4D"/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9509" autoAdjust="0"/>
  </p:normalViewPr>
  <p:slideViewPr>
    <p:cSldViewPr>
      <p:cViewPr varScale="1">
        <p:scale>
          <a:sx n="104" d="100"/>
          <a:sy n="104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42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3.xml"/><Relationship Id="rId13" Type="http://schemas.openxmlformats.org/officeDocument/2006/relationships/slide" Target="slides/slide35.xml"/><Relationship Id="rId18" Type="http://schemas.openxmlformats.org/officeDocument/2006/relationships/slide" Target="slides/slide40.xml"/><Relationship Id="rId3" Type="http://schemas.openxmlformats.org/officeDocument/2006/relationships/slide" Target="slides/slide4.xml"/><Relationship Id="rId7" Type="http://schemas.openxmlformats.org/officeDocument/2006/relationships/slide" Target="slides/slide22.xml"/><Relationship Id="rId12" Type="http://schemas.openxmlformats.org/officeDocument/2006/relationships/slide" Target="slides/slide34.xml"/><Relationship Id="rId17" Type="http://schemas.openxmlformats.org/officeDocument/2006/relationships/slide" Target="slides/slide39.xml"/><Relationship Id="rId2" Type="http://schemas.openxmlformats.org/officeDocument/2006/relationships/slide" Target="slides/slide3.xml"/><Relationship Id="rId16" Type="http://schemas.openxmlformats.org/officeDocument/2006/relationships/slide" Target="slides/slide38.xml"/><Relationship Id="rId1" Type="http://schemas.openxmlformats.org/officeDocument/2006/relationships/slide" Target="slides/slide2.xml"/><Relationship Id="rId6" Type="http://schemas.openxmlformats.org/officeDocument/2006/relationships/slide" Target="slides/slide19.xml"/><Relationship Id="rId11" Type="http://schemas.openxmlformats.org/officeDocument/2006/relationships/slide" Target="slides/slide33.xml"/><Relationship Id="rId5" Type="http://schemas.openxmlformats.org/officeDocument/2006/relationships/slide" Target="slides/slide18.xml"/><Relationship Id="rId15" Type="http://schemas.openxmlformats.org/officeDocument/2006/relationships/slide" Target="slides/slide37.xml"/><Relationship Id="rId10" Type="http://schemas.openxmlformats.org/officeDocument/2006/relationships/slide" Target="slides/slide32.xml"/><Relationship Id="rId4" Type="http://schemas.openxmlformats.org/officeDocument/2006/relationships/slide" Target="slides/slide17.xml"/><Relationship Id="rId9" Type="http://schemas.openxmlformats.org/officeDocument/2006/relationships/slide" Target="slides/slide31.xml"/><Relationship Id="rId14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4BD9747F-6342-4D45-96B9-DBBB178EE8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22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Hier klicken, um Master-Textformat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56B8076-D303-4539-B0EC-C0AFAEA742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3742F1-FD9F-4D74-96B5-429F9490E02A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DA639-6AC5-4FE6-B460-E0CCD5D71CFF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90C9B-D389-4B3F-A7B0-E404EE7B2056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CBD85-6C55-4960-9E1A-A2655E39E577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 w="9525"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</p:grpSp>
      </p:grpSp>
      <p:sp>
        <p:nvSpPr>
          <p:cNvPr id="5442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442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269FA8E-50E7-400F-9A40-83856514F8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3D68F-6D55-4500-9047-400AC8C0C9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F05E6-0BED-40C2-B7B6-B5F63FCC09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210B7-ADC9-44BB-BF38-3134C00A6E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42FB6-D18A-44A6-BFDB-95806E9F14B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5FC1-C2C4-44B1-B0B2-83BBA475ECD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02675-7216-44B3-97F2-96732CF13BE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44795-3F0F-4324-A680-72B9E16E4A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EDC2-A80A-4171-935D-53DABFC12B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6DB65-4F7B-44EB-B121-D7006AB7C4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47805-47AD-4F12-9FFB-18CFFBDA75A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30410-D585-4C1B-A659-B0E600791F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D80B1-5A77-4789-8005-944CC22ACE7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532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532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2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3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  <p:sp>
            <p:nvSpPr>
              <p:cNvPr id="534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Tahoma" charset="0"/>
                </a:endParaRPr>
              </a:p>
            </p:txBody>
          </p:sp>
        </p:grpSp>
      </p:grpSp>
      <p:sp>
        <p:nvSpPr>
          <p:cNvPr id="5340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340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340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Dr. med. R. Cairns</a:t>
            </a:r>
          </a:p>
        </p:txBody>
      </p:sp>
      <p:sp>
        <p:nvSpPr>
          <p:cNvPr id="5340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472F3B40-2FED-49BE-A012-8FF050F04F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340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hospiz-wien.a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Dr. med. R. Cairns</a:t>
            </a:r>
          </a:p>
        </p:txBody>
      </p:sp>
      <p:sp>
        <p:nvSpPr>
          <p:cNvPr id="6" name="Rectangle 15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3ACB1-D1B4-4B44-8756-B53DED21EEAE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SAPV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240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Vortrag 13.10.12</a:t>
            </a:r>
          </a:p>
        </p:txBody>
      </p:sp>
      <p:pic>
        <p:nvPicPr>
          <p:cNvPr id="3078" name="Picture 6" descr="Raute-Cairns-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dirty="0" smtClean="0"/>
              <a:t>Sterbehilfe - Rechtslage in Deutschland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 Selbsttötung 			</a:t>
            </a:r>
            <a:r>
              <a:rPr lang="de-DE" sz="4000" dirty="0" smtClean="0">
                <a:solidFill>
                  <a:srgbClr val="92D050"/>
                </a:solidFill>
              </a:rPr>
              <a:t>= straffrei</a:t>
            </a:r>
          </a:p>
          <a:p>
            <a:pPr eaLnBrk="1" hangingPunct="1">
              <a:defRPr/>
            </a:pPr>
            <a:r>
              <a:rPr lang="de-DE" sz="4000" dirty="0" smtClean="0"/>
              <a:t> Aktive Sterbehilfe  	</a:t>
            </a:r>
            <a:r>
              <a:rPr lang="de-DE" sz="4000" dirty="0" smtClean="0">
                <a:solidFill>
                  <a:srgbClr val="FF0000"/>
                </a:solidFill>
              </a:rPr>
              <a:t>= strafbar</a:t>
            </a:r>
          </a:p>
          <a:p>
            <a:pPr eaLnBrk="1" hangingPunct="1">
              <a:defRPr/>
            </a:pPr>
            <a:r>
              <a:rPr lang="de-DE" sz="4000" dirty="0" smtClean="0"/>
              <a:t> Indirekte Sterbehilfe                                			</a:t>
            </a:r>
            <a:r>
              <a:rPr lang="de-DE" sz="4000" dirty="0" smtClean="0">
                <a:solidFill>
                  <a:srgbClr val="92D050"/>
                </a:solidFill>
              </a:rPr>
              <a:t>= straffrei </a:t>
            </a:r>
            <a:r>
              <a:rPr lang="de-DE" sz="2400" u="sng" dirty="0" smtClean="0"/>
              <a:t>(wenn Patientenwillen)</a:t>
            </a:r>
          </a:p>
          <a:p>
            <a:pPr eaLnBrk="1" hangingPunct="1">
              <a:defRPr/>
            </a:pPr>
            <a:r>
              <a:rPr lang="de-DE" sz="4000" dirty="0" smtClean="0"/>
              <a:t> Passive Sterbehilfe                                   			</a:t>
            </a:r>
            <a:r>
              <a:rPr lang="de-DE" sz="4000" dirty="0" smtClean="0">
                <a:solidFill>
                  <a:srgbClr val="92D050"/>
                </a:solidFill>
              </a:rPr>
              <a:t>= straffrei</a:t>
            </a:r>
            <a:r>
              <a:rPr lang="de-DE" sz="4000" dirty="0" smtClean="0"/>
              <a:t> </a:t>
            </a:r>
            <a:r>
              <a:rPr lang="de-DE" sz="2400" u="sng" dirty="0" smtClean="0"/>
              <a:t>(wenn Patientenwillen)</a:t>
            </a:r>
            <a:endParaRPr lang="de-DE" sz="2400" dirty="0" smtClean="0"/>
          </a:p>
          <a:p>
            <a:pPr eaLnBrk="1" hangingPunct="1">
              <a:buFont typeface="Arial" charset="0"/>
              <a:buNone/>
              <a:defRPr/>
            </a:pPr>
            <a:endParaRPr lang="de-DE" dirty="0" smtClean="0"/>
          </a:p>
          <a:p>
            <a:pPr eaLnBrk="1" hangingPunct="1">
              <a:buFont typeface="Arial" charset="0"/>
              <a:buNone/>
              <a:defRPr/>
            </a:pPr>
            <a:endParaRPr lang="de-DE" dirty="0" smtClean="0"/>
          </a:p>
        </p:txBody>
      </p:sp>
      <p:sp>
        <p:nvSpPr>
          <p:cNvPr id="1024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1024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09AE29-7FE5-45F7-8C50-487A2322CFE3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1126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6E0D8B-FD58-4C3D-BBF9-5B2833138E42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539750" y="1133475"/>
            <a:ext cx="39608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ctr">
            <a:spAutoFit/>
          </a:bodyPr>
          <a:lstStyle/>
          <a:p>
            <a:pPr>
              <a:defRPr/>
            </a:pPr>
            <a:r>
              <a:rPr lang="de-AT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Univers 57 Condensed" pitchFamily="2" charset="0"/>
              </a:rPr>
              <a:t>Situation Sterbender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0" y="21637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dirty="0">
                <a:latin typeface="Univers 57 Condensed" pitchFamily="2" charset="0"/>
              </a:rPr>
              <a:t>Verlust von Funktionen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0" y="2811463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dirty="0">
                <a:latin typeface="Univers 57 Condensed" pitchFamily="2" charset="0"/>
              </a:rPr>
              <a:t>Körperliche Beschwerden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0" y="43957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>
                <a:latin typeface="Univers 57 Condensed" pitchFamily="2" charset="0"/>
              </a:rPr>
              <a:t>akzentuiert durch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116013" y="5114925"/>
            <a:ext cx="3024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Univers 57 Condensed" pitchFamily="2" charset="0"/>
              </a:rPr>
              <a:t>Wunsch zu leben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5580063" y="5114925"/>
            <a:ext cx="20875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Univers 57 Condensed" pitchFamily="2" charset="0"/>
              </a:rPr>
              <a:t>Zeitknappheit</a:t>
            </a:r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292725" y="1089025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AT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Univers 57 Condensed" pitchFamily="2" charset="0"/>
              </a:rPr>
              <a:t>Medizin</a:t>
            </a:r>
            <a:endParaRPr lang="de-DE" sz="3600" b="1" dirty="0">
              <a:effectLst>
                <a:outerShdw blurRad="38100" dist="38100" dir="2700000" algn="tl">
                  <a:srgbClr val="000000"/>
                </a:outerShdw>
              </a:effectLst>
              <a:latin typeface="Univers 57 Condensed" pitchFamily="2" charset="0"/>
            </a:endParaRP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3635375" y="1376363"/>
            <a:ext cx="720725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11276" name="Text Box 10"/>
          <p:cNvSpPr txBox="1">
            <a:spLocks noChangeArrowheads="1"/>
          </p:cNvSpPr>
          <p:nvPr/>
        </p:nvSpPr>
        <p:spPr bwMode="auto">
          <a:xfrm>
            <a:off x="4284663" y="2306638"/>
            <a:ext cx="719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2400">
              <a:latin typeface="Univers 57 Condensed" pitchFamily="2" charset="0"/>
            </a:endParaRP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4284663" y="2306638"/>
            <a:ext cx="720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2400">
              <a:latin typeface="Univers 57 Condensed" pitchFamily="2" charset="0"/>
            </a:endParaRP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0" y="3429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>
                <a:latin typeface="Univers 57 Condensed" pitchFamily="2" charset="0"/>
              </a:rPr>
              <a:t>Existentielle Ängste</a:t>
            </a:r>
          </a:p>
        </p:txBody>
      </p:sp>
      <p:pic>
        <p:nvPicPr>
          <p:cNvPr id="11279" name="Picture 14" descr="Raute-Cairns-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3779838" y="5265738"/>
            <a:ext cx="720725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utoUpdateAnimBg="0"/>
      <p:bldP spid="111619" grpId="0" autoUpdateAnimBg="0"/>
      <p:bldP spid="111620" grpId="0" autoUpdateAnimBg="0"/>
      <p:bldP spid="111621" grpId="0" autoUpdateAnimBg="0"/>
      <p:bldP spid="111622" grpId="0" autoUpdateAnimBg="0"/>
      <p:bldP spid="111623" grpId="0" autoUpdateAnimBg="0"/>
      <p:bldP spid="111624" grpId="0" autoUpdateAnimBg="0"/>
      <p:bldP spid="111625" grpId="0" animBg="1"/>
      <p:bldP spid="111628" grpId="0" autoUpdateAnimBg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Grundbedürfnisse Sterbenskranker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251520" y="1522276"/>
          <a:ext cx="2846917" cy="421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917"/>
              </a:tblGrid>
              <a:tr h="370840">
                <a:tc>
                  <a:txBody>
                    <a:bodyPr/>
                    <a:lstStyle/>
                    <a:p>
                      <a:endParaRPr lang="de-DE" sz="1800" b="1" u="sng" dirty="0">
                        <a:solidFill>
                          <a:schemeClr val="tx1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92D050"/>
                          </a:solidFill>
                        </a:rPr>
                        <a:t>Geborgenheit</a:t>
                      </a:r>
                    </a:p>
                    <a:p>
                      <a:endParaRPr lang="de-DE" sz="1800" b="1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92D050"/>
                          </a:solidFill>
                        </a:rPr>
                        <a:t>Nicht leiden</a:t>
                      </a:r>
                      <a:r>
                        <a:rPr lang="de-DE" sz="1800" b="1" baseline="0" dirty="0" smtClean="0">
                          <a:solidFill>
                            <a:srgbClr val="92D050"/>
                          </a:solidFill>
                        </a:rPr>
                        <a:t> müssen</a:t>
                      </a:r>
                    </a:p>
                    <a:p>
                      <a:endParaRPr lang="de-DE" sz="1800" b="1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92D050"/>
                          </a:solidFill>
                        </a:rPr>
                        <a:t>Wahrhaftigkeit</a:t>
                      </a:r>
                    </a:p>
                    <a:p>
                      <a:endParaRPr lang="de-DE" sz="1800" b="1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92D050"/>
                          </a:solidFill>
                        </a:rPr>
                        <a:t>Dinge</a:t>
                      </a:r>
                      <a:r>
                        <a:rPr lang="de-DE" sz="1800" b="1" baseline="0" dirty="0" smtClean="0">
                          <a:solidFill>
                            <a:srgbClr val="92D050"/>
                          </a:solidFill>
                        </a:rPr>
                        <a:t> regeln können</a:t>
                      </a:r>
                    </a:p>
                    <a:p>
                      <a:endParaRPr lang="de-DE" sz="1800" b="1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92D050"/>
                          </a:solidFill>
                        </a:rPr>
                        <a:t>Selbstbestimmt sein</a:t>
                      </a:r>
                    </a:p>
                    <a:p>
                      <a:endParaRPr lang="de-DE" sz="1800" b="1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240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92D050"/>
                          </a:solidFill>
                        </a:rPr>
                        <a:t>Sinnfrage stellen</a:t>
                      </a:r>
                      <a:r>
                        <a:rPr lang="de-DE" sz="1800" b="1" baseline="0" dirty="0" smtClean="0">
                          <a:solidFill>
                            <a:srgbClr val="92D050"/>
                          </a:solidFill>
                        </a:rPr>
                        <a:t> dürfen</a:t>
                      </a:r>
                      <a:endParaRPr lang="de-DE" sz="1800" b="1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med. R. Cairns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55FC1-C2C4-44B1-B0B2-83BBA475ECD8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10" name="Picture 1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Grundbedürfnisse Sterbenskranker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251520" y="1592796"/>
          <a:ext cx="5693834" cy="421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917"/>
                <a:gridCol w="2846917"/>
              </a:tblGrid>
              <a:tr h="370840">
                <a:tc>
                  <a:txBody>
                    <a:bodyPr/>
                    <a:lstStyle/>
                    <a:p>
                      <a:endParaRPr lang="de-DE" sz="1800" b="1" u="sng" dirty="0">
                        <a:solidFill>
                          <a:schemeClr val="tx1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u="sng" dirty="0" smtClean="0">
                          <a:solidFill>
                            <a:srgbClr val="FFC000"/>
                          </a:solidFill>
                        </a:rPr>
                        <a:t>Krankenhausstation</a:t>
                      </a:r>
                    </a:p>
                    <a:p>
                      <a:endParaRPr lang="de-DE" sz="1800" b="1" u="sng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Geborgenheit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Anonymität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Nicht leiden</a:t>
                      </a:r>
                      <a:r>
                        <a:rPr lang="de-DE" sz="1800" baseline="0" dirty="0" smtClean="0">
                          <a:solidFill>
                            <a:srgbClr val="92D050"/>
                          </a:solidFill>
                        </a:rPr>
                        <a:t> müssen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24- Std.- Versorgung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Wahrhaftigkeit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rgbClr val="FFC000"/>
                          </a:solidFill>
                        </a:rPr>
                        <a:t>Großes</a:t>
                      </a:r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 Team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Dinge</a:t>
                      </a:r>
                      <a:r>
                        <a:rPr lang="de-DE" sz="1800" baseline="0" dirty="0" smtClean="0">
                          <a:solidFill>
                            <a:srgbClr val="92D050"/>
                          </a:solidFill>
                        </a:rPr>
                        <a:t> regeln können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Logistik?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Selbstbestimmt sein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Stationsroutine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Sinnfrage stellen</a:t>
                      </a:r>
                      <a:r>
                        <a:rPr lang="de-DE" sz="1800" baseline="0" dirty="0" smtClean="0">
                          <a:solidFill>
                            <a:srgbClr val="92D050"/>
                          </a:solidFill>
                        </a:rPr>
                        <a:t> dürfen</a:t>
                      </a:r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jederzeit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med. R. Cairns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55FC1-C2C4-44B1-B0B2-83BBA475ECD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7" name="Picture 1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Grundbedürfnisse Sterbenskranker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251520" y="1592796"/>
          <a:ext cx="8540751" cy="4211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6917"/>
                <a:gridCol w="2846917"/>
                <a:gridCol w="2846917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b="1" u="sng" dirty="0" smtClean="0">
                          <a:solidFill>
                            <a:srgbClr val="92D050"/>
                          </a:solidFill>
                        </a:rPr>
                        <a:t>Grundbedürfnisse</a:t>
                      </a:r>
                    </a:p>
                    <a:p>
                      <a:endParaRPr lang="de-DE" sz="1800" b="1" u="sng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u="sng" dirty="0" smtClean="0">
                          <a:solidFill>
                            <a:srgbClr val="FFC000"/>
                          </a:solidFill>
                        </a:rPr>
                        <a:t>Krankenhausstation</a:t>
                      </a:r>
                      <a:endParaRPr lang="de-DE" sz="1800" b="1" u="sng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u="sng" dirty="0" smtClean="0">
                          <a:solidFill>
                            <a:srgbClr val="FF0000"/>
                          </a:solidFill>
                        </a:rPr>
                        <a:t>Häusliche Versorgung</a:t>
                      </a:r>
                      <a:endParaRPr lang="de-DE" sz="1800" b="1" u="sng" dirty="0">
                        <a:solidFill>
                          <a:srgbClr val="FF0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Geborgenheit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Anonymität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FF0000"/>
                          </a:solidFill>
                        </a:rPr>
                        <a:t>Vertrautheit</a:t>
                      </a:r>
                      <a:endParaRPr lang="de-DE" sz="1800" b="1" dirty="0">
                        <a:solidFill>
                          <a:srgbClr val="FF0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Nicht leiden</a:t>
                      </a:r>
                      <a:r>
                        <a:rPr lang="de-DE" sz="1800" baseline="0" dirty="0" smtClean="0">
                          <a:solidFill>
                            <a:srgbClr val="92D050"/>
                          </a:solidFill>
                        </a:rPr>
                        <a:t> müssen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24- Std.- Versorgung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FF0000"/>
                          </a:solidFill>
                        </a:rPr>
                        <a:t>24- Std.- Versorgung</a:t>
                      </a:r>
                      <a:endParaRPr lang="de-DE" sz="1800" b="1" dirty="0">
                        <a:solidFill>
                          <a:srgbClr val="FF0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Wahrhaftigkeit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rgbClr val="FFC000"/>
                          </a:solidFill>
                        </a:rPr>
                        <a:t>Großes</a:t>
                      </a:r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 Team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FF0000"/>
                          </a:solidFill>
                        </a:rPr>
                        <a:t>Individuelles Team</a:t>
                      </a:r>
                      <a:endParaRPr lang="de-DE" sz="1800" b="1" dirty="0">
                        <a:solidFill>
                          <a:srgbClr val="FF0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Dinge</a:t>
                      </a:r>
                      <a:r>
                        <a:rPr lang="de-DE" sz="1800" baseline="0" dirty="0" smtClean="0">
                          <a:solidFill>
                            <a:srgbClr val="92D050"/>
                          </a:solidFill>
                        </a:rPr>
                        <a:t> regeln können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Logistik?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FF0000"/>
                          </a:solidFill>
                        </a:rPr>
                        <a:t>Möglich</a:t>
                      </a:r>
                      <a:endParaRPr lang="de-DE" sz="1800" b="1" dirty="0">
                        <a:solidFill>
                          <a:srgbClr val="FF0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Selbstbestimmt sein</a:t>
                      </a:r>
                    </a:p>
                    <a:p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Stationsroutine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FF0000"/>
                          </a:solidFill>
                        </a:rPr>
                        <a:t>Selbstbestimmt</a:t>
                      </a:r>
                      <a:endParaRPr lang="de-DE" sz="1800" b="1" dirty="0">
                        <a:solidFill>
                          <a:srgbClr val="FF0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92D050"/>
                          </a:solidFill>
                        </a:rPr>
                        <a:t>Sinnfrage stellen</a:t>
                      </a:r>
                      <a:r>
                        <a:rPr lang="de-DE" sz="1800" baseline="0" dirty="0" smtClean="0">
                          <a:solidFill>
                            <a:srgbClr val="92D050"/>
                          </a:solidFill>
                        </a:rPr>
                        <a:t> dürfen</a:t>
                      </a:r>
                      <a:endParaRPr lang="de-DE" sz="1800" dirty="0">
                        <a:solidFill>
                          <a:srgbClr val="92D050"/>
                        </a:solidFill>
                        <a:latin typeface="Univers 57 Condensed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FFC000"/>
                          </a:solidFill>
                        </a:rPr>
                        <a:t>jederzeit</a:t>
                      </a:r>
                      <a:endParaRPr lang="de-DE" sz="1800" dirty="0">
                        <a:solidFill>
                          <a:srgbClr val="FFC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FF0000"/>
                          </a:solidFill>
                        </a:rPr>
                        <a:t>jederzeit</a:t>
                      </a:r>
                      <a:endParaRPr lang="de-DE" sz="1800" b="1" dirty="0">
                        <a:solidFill>
                          <a:srgbClr val="FF0000"/>
                        </a:solidFill>
                        <a:latin typeface="Univers 57 Condensed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Dr. med. R. Cairns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855FC1-C2C4-44B1-B0B2-83BBA475ECD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7" name="Picture 1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 sz="4000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de-DE" sz="6600" dirty="0" smtClean="0"/>
              <a:t>Wo wollen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de-DE" sz="6600" dirty="0" smtClean="0"/>
              <a:t>				</a:t>
            </a:r>
            <a:r>
              <a:rPr lang="de-DE" sz="6600" u="sng" dirty="0" smtClean="0"/>
              <a:t>Sie</a:t>
            </a:r>
            <a:r>
              <a:rPr lang="de-DE" sz="6600" dirty="0" smtClean="0"/>
              <a:t> sterben ?	</a:t>
            </a:r>
            <a:r>
              <a:rPr lang="de-DE" dirty="0" smtClean="0"/>
              <a:t>		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AB52F1-A0DD-4BDD-A130-5EE2CE64001D}" type="slidenum">
              <a:rPr lang="de-DE" smtClean="0"/>
              <a:pPr/>
              <a:t>15</a:t>
            </a:fld>
            <a:endParaRPr lang="de-DE" smtClean="0"/>
          </a:p>
        </p:txBody>
      </p:sp>
      <p:pic>
        <p:nvPicPr>
          <p:cNvPr id="6" name="Picture 1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4000" dirty="0" smtClean="0"/>
              <a:t>Sterbeorte in Deutschland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/>
              <a:t>Krankenhaus			42-43 %</a:t>
            </a:r>
          </a:p>
          <a:p>
            <a:pPr eaLnBrk="1" hangingPunct="1">
              <a:defRPr/>
            </a:pPr>
            <a:r>
              <a:rPr lang="de-DE" dirty="0" smtClean="0"/>
              <a:t>Pflegeheim			15-25 % (steigend)</a:t>
            </a:r>
          </a:p>
          <a:p>
            <a:pPr eaLnBrk="1" hangingPunct="1">
              <a:defRPr/>
            </a:pPr>
            <a:r>
              <a:rPr lang="de-DE" dirty="0" smtClean="0"/>
              <a:t>Zuhause			25-30 %</a:t>
            </a:r>
          </a:p>
          <a:p>
            <a:pPr eaLnBrk="1" hangingPunct="1">
              <a:defRPr/>
            </a:pPr>
            <a:r>
              <a:rPr lang="de-DE" dirty="0" smtClean="0"/>
              <a:t>Sonstige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/>
              <a:t>d.h. </a:t>
            </a:r>
            <a:r>
              <a:rPr lang="de-DE" dirty="0" smtClean="0">
                <a:solidFill>
                  <a:srgbClr val="FF0000"/>
                </a:solidFill>
              </a:rPr>
              <a:t> 57 – 68 % sterben in Institutionen</a:t>
            </a:r>
            <a:r>
              <a:rPr lang="de-DE" dirty="0" smtClean="0"/>
              <a:t>			</a:t>
            </a:r>
          </a:p>
        </p:txBody>
      </p:sp>
      <p:sp>
        <p:nvSpPr>
          <p:cNvPr id="1638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1638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57AE8F-0E86-4C60-A4E2-68B2152D33F0}" type="slidenum">
              <a:rPr lang="de-DE" smtClean="0"/>
              <a:pPr/>
              <a:t>16</a:t>
            </a:fld>
            <a:endParaRPr lang="de-DE" smtClean="0"/>
          </a:p>
        </p:txBody>
      </p:sp>
      <p:pic>
        <p:nvPicPr>
          <p:cNvPr id="6" name="Picture 1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1741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F43700-7EB4-424D-AC6F-92F4E560F3C9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42875" y="1600200"/>
            <a:ext cx="9001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5400" b="1">
                <a:latin typeface="Arial" charset="0"/>
              </a:rPr>
              <a:t>Wie kann die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5400" b="1">
                <a:latin typeface="Arial" charset="0"/>
              </a:rPr>
              <a:t>	Versorgung </a:t>
            </a:r>
            <a:r>
              <a:rPr lang="de-AT" sz="5400" b="1" u="sng">
                <a:solidFill>
                  <a:srgbClr val="FF0000"/>
                </a:solidFill>
                <a:latin typeface="Arial" charset="0"/>
              </a:rPr>
              <a:t>zuhause</a:t>
            </a:r>
            <a:r>
              <a:rPr lang="de-AT" sz="5400" b="1">
                <a:latin typeface="Arial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5400" b="1">
                <a:latin typeface="Arial" charset="0"/>
              </a:rPr>
              <a:t>		gewährleistet werden ?</a:t>
            </a:r>
          </a:p>
        </p:txBody>
      </p:sp>
      <p:pic>
        <p:nvPicPr>
          <p:cNvPr id="17413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413B38-EAD6-4B34-82FC-DA4B1072B4AF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42875" y="1600200"/>
            <a:ext cx="9001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>
                <a:latin typeface="Arial" charset="0"/>
              </a:rPr>
              <a:t>SAPV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>
                <a:latin typeface="Arial" charset="0"/>
              </a:rPr>
              <a:t>=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 u="sng">
                <a:latin typeface="Arial" charset="0"/>
              </a:rPr>
              <a:t>S</a:t>
            </a:r>
            <a:r>
              <a:rPr lang="de-AT" sz="5400" b="1">
                <a:latin typeface="Arial" charset="0"/>
              </a:rPr>
              <a:t>pezielle </a:t>
            </a:r>
            <a:r>
              <a:rPr lang="de-AT" sz="5400" b="1" u="sng">
                <a:latin typeface="Arial" charset="0"/>
              </a:rPr>
              <a:t>A</a:t>
            </a:r>
            <a:r>
              <a:rPr lang="de-AT" sz="5400" b="1">
                <a:latin typeface="Arial" charset="0"/>
              </a:rPr>
              <a:t>mbulante </a:t>
            </a:r>
            <a:r>
              <a:rPr lang="de-AT" sz="5400" b="1" u="sng">
                <a:latin typeface="Arial" charset="0"/>
              </a:rPr>
              <a:t>P</a:t>
            </a:r>
            <a:r>
              <a:rPr lang="de-AT" sz="5400" b="1">
                <a:latin typeface="Arial" charset="0"/>
              </a:rPr>
              <a:t>alliativ-</a:t>
            </a:r>
            <a:r>
              <a:rPr lang="de-AT" sz="5400" b="1" u="sng">
                <a:latin typeface="Arial" charset="0"/>
              </a:rPr>
              <a:t>V</a:t>
            </a:r>
            <a:r>
              <a:rPr lang="de-AT" sz="5400" b="1">
                <a:latin typeface="Arial" charset="0"/>
              </a:rPr>
              <a:t>ersorgung</a:t>
            </a:r>
          </a:p>
        </p:txBody>
      </p:sp>
      <p:pic>
        <p:nvPicPr>
          <p:cNvPr id="18437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1945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9F628D-436A-47C6-8FE7-13AF04A58E8E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142875" y="1600200"/>
            <a:ext cx="8858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>
                <a:latin typeface="Arial" charset="0"/>
              </a:rPr>
              <a:t>SAPV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>
                <a:latin typeface="Arial" charset="0"/>
              </a:rPr>
              <a:t>=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4400" b="1">
                <a:latin typeface="Arial" charset="0"/>
              </a:rPr>
              <a:t>Betreuung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4400" b="1">
                <a:latin typeface="Arial" charset="0"/>
              </a:rPr>
              <a:t>schwerstkranker Sterbender </a:t>
            </a:r>
            <a:r>
              <a:rPr lang="de-AT" sz="4400" b="1" u="sng">
                <a:solidFill>
                  <a:srgbClr val="FF0000"/>
                </a:solidFill>
                <a:latin typeface="Arial" charset="0"/>
              </a:rPr>
              <a:t>zuhause</a:t>
            </a:r>
          </a:p>
        </p:txBody>
      </p:sp>
      <p:pic>
        <p:nvPicPr>
          <p:cNvPr id="19461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A81F7-0388-4066-8A8C-4E300700EA49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42875" y="1600200"/>
            <a:ext cx="9001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 dirty="0">
                <a:latin typeface="Arial" charset="0"/>
              </a:rPr>
              <a:t>SAPV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 dirty="0">
                <a:latin typeface="Arial" charset="0"/>
              </a:rPr>
              <a:t>=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 u="sng" dirty="0">
                <a:latin typeface="Arial" charset="0"/>
              </a:rPr>
              <a:t>S</a:t>
            </a:r>
            <a:r>
              <a:rPr lang="de-AT" sz="5400" b="1" dirty="0">
                <a:latin typeface="Arial" charset="0"/>
              </a:rPr>
              <a:t>pezielle </a:t>
            </a:r>
            <a:r>
              <a:rPr lang="de-AT" sz="5400" b="1" u="sng" dirty="0">
                <a:latin typeface="Arial" charset="0"/>
              </a:rPr>
              <a:t>A</a:t>
            </a:r>
            <a:r>
              <a:rPr lang="de-AT" sz="5400" b="1" dirty="0">
                <a:latin typeface="Arial" charset="0"/>
              </a:rPr>
              <a:t>mbulante </a:t>
            </a:r>
            <a:r>
              <a:rPr lang="de-AT" sz="5400" b="1" u="sng" dirty="0">
                <a:latin typeface="Arial" charset="0"/>
              </a:rPr>
              <a:t>P</a:t>
            </a:r>
            <a:r>
              <a:rPr lang="de-AT" sz="5400" b="1" dirty="0">
                <a:latin typeface="Arial" charset="0"/>
              </a:rPr>
              <a:t>alliativ-</a:t>
            </a:r>
            <a:r>
              <a:rPr lang="de-AT" sz="5400" b="1" u="sng" dirty="0">
                <a:latin typeface="Arial" charset="0"/>
              </a:rPr>
              <a:t>V</a:t>
            </a:r>
            <a:r>
              <a:rPr lang="de-AT" sz="5400" b="1" dirty="0">
                <a:latin typeface="Arial" charset="0"/>
              </a:rPr>
              <a:t>ersorgung</a:t>
            </a:r>
          </a:p>
        </p:txBody>
      </p:sp>
      <p:pic>
        <p:nvPicPr>
          <p:cNvPr id="4101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19400" y="6629400"/>
            <a:ext cx="632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503238" y="836613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</a:pPr>
            <a:endParaRPr lang="de-DE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810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ct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1920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algn="ctr"/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838200" y="2286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de-DE"/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228600" y="11430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Arial" charset="0"/>
            </a:endParaRPr>
          </a:p>
        </p:txBody>
      </p:sp>
      <p:sp>
        <p:nvSpPr>
          <p:cNvPr id="20489" name="Text Box 14"/>
          <p:cNvSpPr txBox="1">
            <a:spLocks noChangeArrowheads="1"/>
          </p:cNvSpPr>
          <p:nvPr/>
        </p:nvSpPr>
        <p:spPr bwMode="auto">
          <a:xfrm>
            <a:off x="457200" y="16002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Koordinierende Rolle des Haus-/Facharzt</a:t>
            </a:r>
            <a:endParaRPr lang="de-DE" sz="2400">
              <a:latin typeface="Arial" charset="0"/>
            </a:endParaRPr>
          </a:p>
        </p:txBody>
      </p:sp>
      <p:sp>
        <p:nvSpPr>
          <p:cNvPr id="20490" name="Oval 15"/>
          <p:cNvSpPr>
            <a:spLocks noChangeArrowheads="1"/>
          </p:cNvSpPr>
          <p:nvPr/>
        </p:nvSpPr>
        <p:spPr bwMode="auto">
          <a:xfrm>
            <a:off x="533400" y="2590800"/>
            <a:ext cx="3124200" cy="17526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  <a:latin typeface="Arial" charset="0"/>
              </a:rPr>
              <a:t>„Spezial“ Team</a:t>
            </a:r>
          </a:p>
        </p:txBody>
      </p:sp>
      <p:sp>
        <p:nvSpPr>
          <p:cNvPr id="20491" name="Oval 33"/>
          <p:cNvSpPr>
            <a:spLocks noChangeArrowheads="1"/>
          </p:cNvSpPr>
          <p:nvPr/>
        </p:nvSpPr>
        <p:spPr bwMode="auto">
          <a:xfrm>
            <a:off x="5759450" y="2528888"/>
            <a:ext cx="28956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Haus-/Facharzt</a:t>
            </a:r>
          </a:p>
        </p:txBody>
      </p:sp>
      <p:sp>
        <p:nvSpPr>
          <p:cNvPr id="20492" name="Text Box 45"/>
          <p:cNvSpPr txBox="1">
            <a:spLocks noChangeArrowheads="1"/>
          </p:cNvSpPr>
          <p:nvPr/>
        </p:nvSpPr>
        <p:spPr bwMode="auto">
          <a:xfrm>
            <a:off x="381000" y="6096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„Gemeinsam gestalten“: 2 - Akteure </a:t>
            </a:r>
            <a:endParaRPr lang="de-DE" sz="2400">
              <a:latin typeface="Arial" charset="0"/>
            </a:endParaRPr>
          </a:p>
        </p:txBody>
      </p:sp>
      <p:sp>
        <p:nvSpPr>
          <p:cNvPr id="20493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pic>
        <p:nvPicPr>
          <p:cNvPr id="20494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Oval 18"/>
          <p:cNvSpPr>
            <a:spLocks noChangeArrowheads="1"/>
          </p:cNvSpPr>
          <p:nvPr/>
        </p:nvSpPr>
        <p:spPr bwMode="auto">
          <a:xfrm>
            <a:off x="3492500" y="3033713"/>
            <a:ext cx="2438400" cy="1524000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4248150" y="3429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B050"/>
                </a:solidFill>
                <a:latin typeface="Arial" charset="0"/>
              </a:rPr>
              <a:t>Patient / Familie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19400" y="6629400"/>
            <a:ext cx="632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33400" y="8382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</a:pPr>
            <a:endParaRPr lang="de-D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810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ct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21920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algn="ctr"/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838200" y="2286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de-DE"/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228600" y="1752600"/>
            <a:ext cx="868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2000"/>
          </a:p>
          <a:p>
            <a:pPr>
              <a:spcBef>
                <a:spcPct val="50000"/>
              </a:spcBef>
            </a:pPr>
            <a:endParaRPr lang="de-DE" sz="2000"/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228600" y="11430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Arial" charset="0"/>
            </a:endParaRP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457200" y="1243013"/>
            <a:ext cx="80772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 sz="900" b="1">
              <a:solidFill>
                <a:schemeClr val="accent2"/>
              </a:solidFill>
              <a:latin typeface="Arial" charset="0"/>
            </a:endParaRPr>
          </a:p>
          <a:p>
            <a:pPr lvl="4">
              <a:spcBef>
                <a:spcPct val="50000"/>
              </a:spcBef>
            </a:pPr>
            <a:endParaRPr lang="de-DE" sz="2000">
              <a:latin typeface="Arial" charset="0"/>
            </a:endParaRPr>
          </a:p>
        </p:txBody>
      </p:sp>
      <p:sp>
        <p:nvSpPr>
          <p:cNvPr id="21515" name="Oval 17"/>
          <p:cNvSpPr>
            <a:spLocks noChangeArrowheads="1"/>
          </p:cNvSpPr>
          <p:nvPr/>
        </p:nvSpPr>
        <p:spPr bwMode="auto">
          <a:xfrm>
            <a:off x="1676400" y="3352800"/>
            <a:ext cx="3276600" cy="12954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  <a:latin typeface="Arial" charset="0"/>
              </a:rPr>
              <a:t>„Spezial“-Team</a:t>
            </a:r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 flipH="1">
            <a:off x="39624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17" name="AutoShape 20"/>
          <p:cNvSpPr>
            <a:spLocks noChangeArrowheads="1"/>
          </p:cNvSpPr>
          <p:nvPr/>
        </p:nvSpPr>
        <p:spPr bwMode="auto">
          <a:xfrm>
            <a:off x="5105400" y="3886200"/>
            <a:ext cx="914400" cy="152400"/>
          </a:xfrm>
          <a:prstGeom prst="leftRightArrow">
            <a:avLst>
              <a:gd name="adj1" fmla="val 50000"/>
              <a:gd name="adj2" fmla="val 12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8" name="Oval 21"/>
          <p:cNvSpPr>
            <a:spLocks noChangeArrowheads="1"/>
          </p:cNvSpPr>
          <p:nvPr/>
        </p:nvSpPr>
        <p:spPr bwMode="auto">
          <a:xfrm>
            <a:off x="6227763" y="3429000"/>
            <a:ext cx="2438400" cy="12192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519" name="Text Box 22"/>
          <p:cNvSpPr txBox="1">
            <a:spLocks noChangeArrowheads="1"/>
          </p:cNvSpPr>
          <p:nvPr/>
        </p:nvSpPr>
        <p:spPr bwMode="auto">
          <a:xfrm>
            <a:off x="6858000" y="36576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B050"/>
                </a:solidFill>
                <a:latin typeface="Arial" charset="0"/>
              </a:rPr>
              <a:t>Patient / Familie</a:t>
            </a:r>
          </a:p>
        </p:txBody>
      </p:sp>
      <p:sp>
        <p:nvSpPr>
          <p:cNvPr id="21520" name="Text Box 23"/>
          <p:cNvSpPr txBox="1">
            <a:spLocks noChangeArrowheads="1"/>
          </p:cNvSpPr>
          <p:nvPr/>
        </p:nvSpPr>
        <p:spPr bwMode="auto">
          <a:xfrm>
            <a:off x="2895600" y="17526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              Hausarzt</a:t>
            </a:r>
          </a:p>
        </p:txBody>
      </p:sp>
      <p:sp>
        <p:nvSpPr>
          <p:cNvPr id="21521" name="Line 24"/>
          <p:cNvSpPr>
            <a:spLocks noChangeShapeType="1"/>
          </p:cNvSpPr>
          <p:nvPr/>
        </p:nvSpPr>
        <p:spPr bwMode="auto">
          <a:xfrm flipV="1">
            <a:off x="4724400" y="2895600"/>
            <a:ext cx="762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2" name="Text Box 25"/>
          <p:cNvSpPr txBox="1">
            <a:spLocks noChangeArrowheads="1"/>
          </p:cNvSpPr>
          <p:nvPr/>
        </p:nvSpPr>
        <p:spPr bwMode="auto">
          <a:xfrm>
            <a:off x="5486400" y="23622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Facharzt (z.B. Onkologe)</a:t>
            </a:r>
          </a:p>
        </p:txBody>
      </p:sp>
      <p:sp>
        <p:nvSpPr>
          <p:cNvPr id="21523" name="Line 26"/>
          <p:cNvSpPr>
            <a:spLocks noChangeShapeType="1"/>
          </p:cNvSpPr>
          <p:nvPr/>
        </p:nvSpPr>
        <p:spPr bwMode="auto">
          <a:xfrm flipH="1" flipV="1">
            <a:off x="1905000" y="25146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4" name="Text Box 27"/>
          <p:cNvSpPr txBox="1">
            <a:spLocks noChangeArrowheads="1"/>
          </p:cNvSpPr>
          <p:nvPr/>
        </p:nvSpPr>
        <p:spPr bwMode="auto">
          <a:xfrm>
            <a:off x="533400" y="20574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Pflegedienst</a:t>
            </a:r>
          </a:p>
        </p:txBody>
      </p:sp>
      <p:sp>
        <p:nvSpPr>
          <p:cNvPr id="21525" name="Line 28"/>
          <p:cNvSpPr>
            <a:spLocks noChangeShapeType="1"/>
          </p:cNvSpPr>
          <p:nvPr/>
        </p:nvSpPr>
        <p:spPr bwMode="auto">
          <a:xfrm flipH="1">
            <a:off x="990600" y="4343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6" name="Text Box 29"/>
          <p:cNvSpPr txBox="1">
            <a:spLocks noChangeArrowheads="1"/>
          </p:cNvSpPr>
          <p:nvPr/>
        </p:nvSpPr>
        <p:spPr bwMode="auto">
          <a:xfrm>
            <a:off x="304800" y="4953000"/>
            <a:ext cx="152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Diakonie</a:t>
            </a:r>
          </a:p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Caritas</a:t>
            </a:r>
          </a:p>
        </p:txBody>
      </p:sp>
      <p:sp>
        <p:nvSpPr>
          <p:cNvPr id="21527" name="Line 30"/>
          <p:cNvSpPr>
            <a:spLocks noChangeShapeType="1"/>
          </p:cNvSpPr>
          <p:nvPr/>
        </p:nvSpPr>
        <p:spPr bwMode="auto">
          <a:xfrm flipH="1">
            <a:off x="2133600" y="4724400"/>
            <a:ext cx="457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28" name="Text Box 31"/>
          <p:cNvSpPr txBox="1">
            <a:spLocks noChangeArrowheads="1"/>
          </p:cNvSpPr>
          <p:nvPr/>
        </p:nvSpPr>
        <p:spPr bwMode="auto">
          <a:xfrm>
            <a:off x="609600" y="60198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Ambulanter Hospizverein</a:t>
            </a:r>
          </a:p>
        </p:txBody>
      </p:sp>
      <p:sp>
        <p:nvSpPr>
          <p:cNvPr id="21529" name="Line 32"/>
          <p:cNvSpPr>
            <a:spLocks noChangeShapeType="1"/>
          </p:cNvSpPr>
          <p:nvPr/>
        </p:nvSpPr>
        <p:spPr bwMode="auto">
          <a:xfrm>
            <a:off x="3657600" y="48006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0" name="Text Box 33"/>
          <p:cNvSpPr txBox="1">
            <a:spLocks noChangeArrowheads="1"/>
          </p:cNvSpPr>
          <p:nvPr/>
        </p:nvSpPr>
        <p:spPr bwMode="auto">
          <a:xfrm>
            <a:off x="3657600" y="571500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Andere Therapeuten</a:t>
            </a:r>
          </a:p>
        </p:txBody>
      </p:sp>
      <p:sp>
        <p:nvSpPr>
          <p:cNvPr id="21531" name="Line 34"/>
          <p:cNvSpPr>
            <a:spLocks noChangeShapeType="1"/>
          </p:cNvSpPr>
          <p:nvPr/>
        </p:nvSpPr>
        <p:spPr bwMode="auto">
          <a:xfrm>
            <a:off x="4953000" y="4343400"/>
            <a:ext cx="1066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2" name="Text Box 35"/>
          <p:cNvSpPr txBox="1">
            <a:spLocks noChangeArrowheads="1"/>
          </p:cNvSpPr>
          <p:nvPr/>
        </p:nvSpPr>
        <p:spPr bwMode="auto">
          <a:xfrm>
            <a:off x="5791200" y="51816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Palliativstation</a:t>
            </a:r>
          </a:p>
        </p:txBody>
      </p:sp>
      <p:sp>
        <p:nvSpPr>
          <p:cNvPr id="21533" name="Text Box 36"/>
          <p:cNvSpPr txBox="1">
            <a:spLocks noChangeArrowheads="1"/>
          </p:cNvSpPr>
          <p:nvPr/>
        </p:nvSpPr>
        <p:spPr bwMode="auto">
          <a:xfrm>
            <a:off x="304800" y="29718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Arial" charset="0"/>
              </a:rPr>
              <a:t>Hospiz</a:t>
            </a:r>
          </a:p>
        </p:txBody>
      </p:sp>
      <p:sp>
        <p:nvSpPr>
          <p:cNvPr id="21534" name="Line 37"/>
          <p:cNvSpPr>
            <a:spLocks noChangeShapeType="1"/>
          </p:cNvSpPr>
          <p:nvPr/>
        </p:nvSpPr>
        <p:spPr bwMode="auto">
          <a:xfrm flipH="1" flipV="1">
            <a:off x="1371600" y="33528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1535" name="Text Box 38"/>
          <p:cNvSpPr txBox="1">
            <a:spLocks noChangeArrowheads="1"/>
          </p:cNvSpPr>
          <p:nvPr/>
        </p:nvSpPr>
        <p:spPr bwMode="auto">
          <a:xfrm>
            <a:off x="381000" y="6096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>
                <a:latin typeface="Arial" charset="0"/>
              </a:rPr>
              <a:t>Modell SAPV </a:t>
            </a:r>
            <a:endParaRPr lang="de-DE" sz="2400">
              <a:latin typeface="Arial" charset="0"/>
            </a:endParaRPr>
          </a:p>
        </p:txBody>
      </p:sp>
      <p:pic>
        <p:nvPicPr>
          <p:cNvPr id="21536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2253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BD9120-0EE3-4CD9-B0E1-BFED181D8A76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381000" y="762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3810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1900">
                <a:latin typeface="Arial" charset="0"/>
              </a:rPr>
              <a:t>	</a:t>
            </a:r>
            <a:endParaRPr lang="de-AT" sz="2100">
              <a:latin typeface="Arial" charset="0"/>
            </a:endParaRPr>
          </a:p>
        </p:txBody>
      </p:sp>
      <p:pic>
        <p:nvPicPr>
          <p:cNvPr id="22534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19"/>
          <p:cNvSpPr txBox="1">
            <a:spLocks noChangeArrowheads="1"/>
          </p:cNvSpPr>
          <p:nvPr/>
        </p:nvSpPr>
        <p:spPr bwMode="auto">
          <a:xfrm>
            <a:off x="863600" y="800100"/>
            <a:ext cx="66246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>
                <a:latin typeface="Arial" charset="0"/>
              </a:rPr>
              <a:t>Wer ist das </a:t>
            </a:r>
            <a:r>
              <a:rPr lang="de-DE" sz="3200" b="1">
                <a:solidFill>
                  <a:srgbClr val="FF0000"/>
                </a:solidFill>
                <a:latin typeface="Arial" charset="0"/>
              </a:rPr>
              <a:t>„Spezial-Team“ ?</a:t>
            </a:r>
          </a:p>
        </p:txBody>
      </p:sp>
      <p:sp>
        <p:nvSpPr>
          <p:cNvPr id="22536" name="Textfeld 10"/>
          <p:cNvSpPr txBox="1">
            <a:spLocks noChangeArrowheads="1"/>
          </p:cNvSpPr>
          <p:nvPr/>
        </p:nvSpPr>
        <p:spPr bwMode="auto">
          <a:xfrm>
            <a:off x="1511300" y="2024063"/>
            <a:ext cx="5616575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b="1"/>
              <a:t>Palliativ ausgebildete Ärzte</a:t>
            </a:r>
          </a:p>
          <a:p>
            <a:pPr algn="ctr"/>
            <a:r>
              <a:rPr lang="de-DE" sz="2400" b="1"/>
              <a:t>+</a:t>
            </a:r>
          </a:p>
          <a:p>
            <a:pPr algn="ctr"/>
            <a:r>
              <a:rPr lang="de-DE" sz="2400" b="1"/>
              <a:t>Palliativ ausgebildete Pflegekräfte:</a:t>
            </a:r>
          </a:p>
          <a:p>
            <a:endParaRPr lang="de-DE" sz="2400"/>
          </a:p>
          <a:p>
            <a:pPr lvl="2">
              <a:buFont typeface="Arial" charset="0"/>
              <a:buChar char="•"/>
            </a:pPr>
            <a:r>
              <a:rPr lang="de-DE" sz="2400"/>
              <a:t>24-Std. Erreichbarkeit</a:t>
            </a:r>
          </a:p>
          <a:p>
            <a:pPr lvl="2">
              <a:buFont typeface="Arial" charset="0"/>
              <a:buChar char="•"/>
            </a:pPr>
            <a:r>
              <a:rPr lang="de-DE" sz="2400"/>
              <a:t>24-Std. Hausbesuche möglich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2355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9A5015-936A-40DF-AF3F-B1BCA9867EC3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210946" name="Oval 2"/>
          <p:cNvSpPr>
            <a:spLocks noChangeArrowheads="1"/>
          </p:cNvSpPr>
          <p:nvPr/>
        </p:nvSpPr>
        <p:spPr bwMode="auto">
          <a:xfrm>
            <a:off x="2971800" y="1219200"/>
            <a:ext cx="2971800" cy="990600"/>
          </a:xfrm>
          <a:prstGeom prst="ellipse">
            <a:avLst/>
          </a:prstGeom>
          <a:solidFill>
            <a:srgbClr val="66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AT" sz="2000" b="1">
                <a:solidFill>
                  <a:srgbClr val="FF0000"/>
                </a:solidFill>
              </a:rPr>
              <a:t>„Spezial“-Team</a:t>
            </a:r>
          </a:p>
        </p:txBody>
      </p:sp>
      <p:sp>
        <p:nvSpPr>
          <p:cNvPr id="210947" name="Oval 3"/>
          <p:cNvSpPr>
            <a:spLocks noChangeArrowheads="1"/>
          </p:cNvSpPr>
          <p:nvPr/>
        </p:nvSpPr>
        <p:spPr bwMode="auto">
          <a:xfrm>
            <a:off x="5029200" y="2362200"/>
            <a:ext cx="3733800" cy="1295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AT" sz="2400"/>
              <a:t>Psychologische Aspekte</a:t>
            </a:r>
          </a:p>
        </p:txBody>
      </p:sp>
      <p:sp>
        <p:nvSpPr>
          <p:cNvPr id="210948" name="Oval 4"/>
          <p:cNvSpPr>
            <a:spLocks noChangeArrowheads="1"/>
          </p:cNvSpPr>
          <p:nvPr/>
        </p:nvSpPr>
        <p:spPr bwMode="auto">
          <a:xfrm>
            <a:off x="4800600" y="4419600"/>
            <a:ext cx="3505200" cy="1143000"/>
          </a:xfrm>
          <a:prstGeom prst="ellipse">
            <a:avLst/>
          </a:prstGeom>
          <a:solidFill>
            <a:srgbClr val="7CA8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AT" sz="2400"/>
              <a:t>Schmerz</a:t>
            </a:r>
          </a:p>
        </p:txBody>
      </p:sp>
      <p:sp>
        <p:nvSpPr>
          <p:cNvPr id="210949" name="Oval 5"/>
          <p:cNvSpPr>
            <a:spLocks noChangeArrowheads="1"/>
          </p:cNvSpPr>
          <p:nvPr/>
        </p:nvSpPr>
        <p:spPr bwMode="auto">
          <a:xfrm>
            <a:off x="762000" y="4495800"/>
            <a:ext cx="3505200" cy="1143000"/>
          </a:xfrm>
          <a:prstGeom prst="ellipse">
            <a:avLst/>
          </a:prstGeom>
          <a:solidFill>
            <a:srgbClr val="E1BD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AT" sz="2400"/>
              <a:t>Medikamente</a:t>
            </a:r>
          </a:p>
        </p:txBody>
      </p:sp>
      <p:sp>
        <p:nvSpPr>
          <p:cNvPr id="210950" name="Oval 6"/>
          <p:cNvSpPr>
            <a:spLocks noChangeArrowheads="1"/>
          </p:cNvSpPr>
          <p:nvPr/>
        </p:nvSpPr>
        <p:spPr bwMode="auto">
          <a:xfrm>
            <a:off x="304800" y="2362200"/>
            <a:ext cx="3429000" cy="15240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de-AT" sz="2400"/>
              <a:t>Symptome</a:t>
            </a:r>
          </a:p>
        </p:txBody>
      </p:sp>
      <p:sp>
        <p:nvSpPr>
          <p:cNvPr id="210951" name="AutoShape 7"/>
          <p:cNvSpPr>
            <a:spLocks noChangeArrowheads="1"/>
          </p:cNvSpPr>
          <p:nvPr/>
        </p:nvSpPr>
        <p:spPr bwMode="auto">
          <a:xfrm rot="2801579">
            <a:off x="6324600" y="17526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0952" name="AutoShape 8"/>
          <p:cNvSpPr>
            <a:spLocks noChangeArrowheads="1"/>
          </p:cNvSpPr>
          <p:nvPr/>
        </p:nvSpPr>
        <p:spPr bwMode="auto">
          <a:xfrm rot="6025071">
            <a:off x="6477000" y="38100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0953" name="AutoShape 9"/>
          <p:cNvSpPr>
            <a:spLocks noChangeArrowheads="1"/>
          </p:cNvSpPr>
          <p:nvPr/>
        </p:nvSpPr>
        <p:spPr bwMode="auto">
          <a:xfrm rot="-10767809">
            <a:off x="4267200" y="54102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0954" name="AutoShape 10"/>
          <p:cNvSpPr>
            <a:spLocks noChangeArrowheads="1"/>
          </p:cNvSpPr>
          <p:nvPr/>
        </p:nvSpPr>
        <p:spPr bwMode="auto">
          <a:xfrm rot="-5810756">
            <a:off x="1600200" y="39624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10955" name="AutoShape 11"/>
          <p:cNvSpPr>
            <a:spLocks noChangeArrowheads="1"/>
          </p:cNvSpPr>
          <p:nvPr/>
        </p:nvSpPr>
        <p:spPr bwMode="auto">
          <a:xfrm rot="-1341312">
            <a:off x="2057400" y="1752600"/>
            <a:ext cx="4572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23566" name="Picture 12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animBg="1" autoUpdateAnimBg="0"/>
      <p:bldP spid="210947" grpId="0" animBg="1" autoUpdateAnimBg="0"/>
      <p:bldP spid="210948" grpId="0" animBg="1" autoUpdateAnimBg="0"/>
      <p:bldP spid="210949" grpId="0" animBg="1" autoUpdateAnimBg="0"/>
      <p:bldP spid="210950" grpId="0" animBg="1" autoUpdateAnimBg="0"/>
      <p:bldP spid="210951" grpId="0" animBg="1"/>
      <p:bldP spid="210952" grpId="0" animBg="1"/>
      <p:bldP spid="210953" grpId="0" animBg="1"/>
      <p:bldP spid="210954" grpId="0" animBg="1"/>
      <p:bldP spid="2109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789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A74314-CAE2-4730-BE81-C5EAB7C2FB01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6430963" cy="1143000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dirty="0" smtClean="0">
                <a:latin typeface="Arial" charset="0"/>
              </a:rPr>
              <a:t>Palliativer Behandlungsplan</a:t>
            </a:r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latin typeface="Arial" charset="0"/>
              </a:rPr>
              <a:t>absehbare Entwicklung kann geplant werden</a:t>
            </a:r>
          </a:p>
          <a:p>
            <a:pPr eaLnBrk="1" hangingPunct="1">
              <a:defRPr/>
            </a:pPr>
            <a:r>
              <a:rPr lang="de-DE" sz="2800" dirty="0" smtClean="0">
                <a:latin typeface="Arial" charset="0"/>
              </a:rPr>
              <a:t>Vermeidung von „Notfällen“</a:t>
            </a:r>
          </a:p>
          <a:p>
            <a:pPr eaLnBrk="1" hangingPunct="1">
              <a:defRPr/>
            </a:pPr>
            <a:r>
              <a:rPr lang="de-DE" sz="2800" dirty="0" smtClean="0">
                <a:latin typeface="Arial" charset="0"/>
              </a:rPr>
              <a:t>höhere Sicherheit der Therapie</a:t>
            </a:r>
          </a:p>
          <a:p>
            <a:pPr eaLnBrk="1" hangingPunct="1">
              <a:defRPr/>
            </a:pPr>
            <a:r>
              <a:rPr lang="de-DE" sz="2800" dirty="0" smtClean="0">
                <a:latin typeface="Arial" charset="0"/>
              </a:rPr>
              <a:t>bessere Qualität der Therapie</a:t>
            </a:r>
          </a:p>
        </p:txBody>
      </p:sp>
      <p:pic>
        <p:nvPicPr>
          <p:cNvPr id="37894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2457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8A900C-E694-4E02-A25F-56E889950073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7510463" cy="823913"/>
          </a:xfrm>
        </p:spPr>
        <p:txBody>
          <a:bodyPr/>
          <a:lstStyle/>
          <a:p>
            <a:pPr eaLnBrk="1" hangingPunct="1">
              <a:defRPr/>
            </a:pPr>
            <a:r>
              <a:rPr lang="de-DE" sz="3200" dirty="0" smtClean="0">
                <a:latin typeface="Arial" charset="0"/>
              </a:rPr>
              <a:t>Palliativer Behandlungsplan</a:t>
            </a:r>
            <a:endParaRPr lang="de-DE" sz="3600" dirty="0" smtClean="0">
              <a:latin typeface="Arial" charset="0"/>
            </a:endParaRPr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z="2800" dirty="0" smtClean="0">
              <a:latin typeface="Arial" charset="0"/>
            </a:endParaRPr>
          </a:p>
        </p:txBody>
      </p:sp>
      <p:pic>
        <p:nvPicPr>
          <p:cNvPr id="24582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781685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2400" y="2057400"/>
            <a:ext cx="2209800" cy="2743200"/>
            <a:chOff x="96" y="1296"/>
            <a:chExt cx="1392" cy="1728"/>
          </a:xfrm>
        </p:grpSpPr>
        <p:sp>
          <p:nvSpPr>
            <p:cNvPr id="25616" name="Rectangle 2"/>
            <p:cNvSpPr>
              <a:spLocks noChangeArrowheads="1"/>
            </p:cNvSpPr>
            <p:nvPr/>
          </p:nvSpPr>
          <p:spPr bwMode="auto">
            <a:xfrm>
              <a:off x="200" y="1296"/>
              <a:ext cx="1240" cy="17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de-DE" sz="2600"/>
            </a:p>
          </p:txBody>
        </p:sp>
        <p:sp>
          <p:nvSpPr>
            <p:cNvPr id="21520" name="Text Box 3"/>
            <p:cNvSpPr txBox="1">
              <a:spLocks noChangeArrowheads="1"/>
            </p:cNvSpPr>
            <p:nvPr/>
          </p:nvSpPr>
          <p:spPr bwMode="auto">
            <a:xfrm>
              <a:off x="96" y="1882"/>
              <a:ext cx="139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Kommunikation</a:t>
              </a:r>
              <a:endParaRPr lang="de-DE" sz="26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870700" y="2057400"/>
            <a:ext cx="1968500" cy="2743200"/>
            <a:chOff x="4328" y="1296"/>
            <a:chExt cx="1240" cy="1728"/>
          </a:xfrm>
        </p:grpSpPr>
        <p:sp>
          <p:nvSpPr>
            <p:cNvPr id="25614" name="Rectangle 4"/>
            <p:cNvSpPr>
              <a:spLocks noChangeArrowheads="1"/>
            </p:cNvSpPr>
            <p:nvPr/>
          </p:nvSpPr>
          <p:spPr bwMode="auto">
            <a:xfrm>
              <a:off x="4328" y="1296"/>
              <a:ext cx="1240" cy="1728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de-DE" sz="2600"/>
            </a:p>
          </p:txBody>
        </p:sp>
        <p:sp>
          <p:nvSpPr>
            <p:cNvPr id="21518" name="Text Box 7"/>
            <p:cNvSpPr txBox="1">
              <a:spLocks noChangeArrowheads="1"/>
            </p:cNvSpPr>
            <p:nvPr/>
          </p:nvSpPr>
          <p:spPr bwMode="auto">
            <a:xfrm>
              <a:off x="4418" y="1780"/>
              <a:ext cx="1030" cy="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Betreuung</a:t>
              </a:r>
            </a:p>
            <a:p>
              <a:pPr algn="ctr"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 in der </a:t>
              </a:r>
            </a:p>
            <a:p>
              <a:pPr algn="ctr"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Sterbephase</a:t>
              </a:r>
              <a:endParaRPr lang="de-DE" sz="2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660900" y="2057400"/>
            <a:ext cx="1968500" cy="2743200"/>
            <a:chOff x="2936" y="1296"/>
            <a:chExt cx="1240" cy="1728"/>
          </a:xfrm>
        </p:grpSpPr>
        <p:sp>
          <p:nvSpPr>
            <p:cNvPr id="25612" name="Rectangle 5"/>
            <p:cNvSpPr>
              <a:spLocks noChangeArrowheads="1"/>
            </p:cNvSpPr>
            <p:nvPr/>
          </p:nvSpPr>
          <p:spPr bwMode="auto">
            <a:xfrm>
              <a:off x="2936" y="1296"/>
              <a:ext cx="1240" cy="1728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de-DE" sz="2600"/>
            </a:p>
          </p:txBody>
        </p:sp>
        <p:sp>
          <p:nvSpPr>
            <p:cNvPr id="21516" name="Text Box 8"/>
            <p:cNvSpPr txBox="1">
              <a:spLocks noChangeArrowheads="1"/>
            </p:cNvSpPr>
            <p:nvPr/>
          </p:nvSpPr>
          <p:spPr bwMode="auto">
            <a:xfrm>
              <a:off x="3137" y="1896"/>
              <a:ext cx="846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2000" b="1" dirty="0" err="1">
                  <a:solidFill>
                    <a:schemeClr val="bg1">
                      <a:lumMod val="50000"/>
                    </a:schemeClr>
                  </a:solidFill>
                </a:rPr>
                <a:t>Rehabili</a:t>
              </a:r>
              <a:r>
                <a:rPr lang="de-DE" sz="2000" b="1" dirty="0">
                  <a:solidFill>
                    <a:schemeClr val="bg1">
                      <a:lumMod val="50000"/>
                    </a:schemeClr>
                  </a:solidFill>
                </a:rPr>
                <a:t>-</a:t>
              </a:r>
              <a:br>
                <a:rPr lang="de-DE" sz="2000" b="1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de-DE" sz="2000" b="1" dirty="0" err="1">
                  <a:solidFill>
                    <a:schemeClr val="bg1">
                      <a:lumMod val="50000"/>
                    </a:schemeClr>
                  </a:solidFill>
                </a:rPr>
                <a:t>tation</a:t>
              </a:r>
              <a:endParaRPr lang="de-DE" sz="2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451100" y="2057400"/>
            <a:ext cx="1968500" cy="2743200"/>
            <a:chOff x="1544" y="1296"/>
            <a:chExt cx="1240" cy="1728"/>
          </a:xfrm>
        </p:grpSpPr>
        <p:sp>
          <p:nvSpPr>
            <p:cNvPr id="25610" name="Rectangle 6"/>
            <p:cNvSpPr>
              <a:spLocks noChangeArrowheads="1"/>
            </p:cNvSpPr>
            <p:nvPr/>
          </p:nvSpPr>
          <p:spPr bwMode="auto">
            <a:xfrm>
              <a:off x="1544" y="1296"/>
              <a:ext cx="1240" cy="172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de-DE" sz="2600"/>
            </a:p>
          </p:txBody>
        </p:sp>
        <p:sp>
          <p:nvSpPr>
            <p:cNvPr id="21514" name="Text Box 9"/>
            <p:cNvSpPr txBox="1">
              <a:spLocks noChangeArrowheads="1"/>
            </p:cNvSpPr>
            <p:nvPr/>
          </p:nvSpPr>
          <p:spPr bwMode="auto">
            <a:xfrm>
              <a:off x="1701" y="1889"/>
              <a:ext cx="87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b="1" dirty="0">
                  <a:solidFill>
                    <a:schemeClr val="bg1">
                      <a:lumMod val="50000"/>
                    </a:schemeClr>
                  </a:solidFill>
                </a:rPr>
                <a:t>Symptom-</a:t>
              </a:r>
            </a:p>
            <a:p>
              <a:pPr algn="ctr">
                <a:defRPr/>
              </a:pPr>
              <a:r>
                <a:rPr lang="de-DE" b="1" dirty="0" err="1">
                  <a:solidFill>
                    <a:schemeClr val="bg1">
                      <a:lumMod val="50000"/>
                    </a:schemeClr>
                  </a:solidFill>
                </a:rPr>
                <a:t>kontrolle</a:t>
              </a:r>
              <a:endParaRPr lang="de-DE" sz="2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5606" name="Rectangle 10"/>
          <p:cNvSpPr>
            <a:spLocks noChangeArrowheads="1"/>
          </p:cNvSpPr>
          <p:nvPr/>
        </p:nvSpPr>
        <p:spPr bwMode="auto">
          <a:xfrm>
            <a:off x="304800" y="5029200"/>
            <a:ext cx="8534400" cy="13716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>
                <a:solidFill>
                  <a:srgbClr val="333399"/>
                </a:solidFill>
              </a:rPr>
              <a:t>SAPV =&gt; </a:t>
            </a:r>
            <a:r>
              <a:rPr lang="de-DE" sz="3600">
                <a:solidFill>
                  <a:srgbClr val="FF0000"/>
                </a:solidFill>
              </a:rPr>
              <a:t>„Spezial“-Team</a:t>
            </a:r>
            <a:endParaRPr lang="de-DE" sz="3200">
              <a:solidFill>
                <a:srgbClr val="FF0000"/>
              </a:solidFill>
            </a:endParaRPr>
          </a:p>
        </p:txBody>
      </p:sp>
      <p:sp>
        <p:nvSpPr>
          <p:cNvPr id="423947" name="AutoShape 11"/>
          <p:cNvSpPr>
            <a:spLocks noChangeArrowheads="1"/>
          </p:cNvSpPr>
          <p:nvPr/>
        </p:nvSpPr>
        <p:spPr bwMode="auto">
          <a:xfrm>
            <a:off x="304800" y="228600"/>
            <a:ext cx="8534400" cy="1600200"/>
          </a:xfrm>
          <a:prstGeom prst="flowChartExtra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3600" dirty="0" smtClean="0">
                <a:solidFill>
                  <a:srgbClr val="333399"/>
                </a:solidFill>
              </a:rPr>
              <a:t>Lebensqualität*</a:t>
            </a:r>
            <a:endParaRPr lang="de-DE" sz="3200" dirty="0">
              <a:solidFill>
                <a:srgbClr val="333399"/>
              </a:solidFill>
            </a:endParaRPr>
          </a:p>
        </p:txBody>
      </p:sp>
      <p:pic>
        <p:nvPicPr>
          <p:cNvPr id="25608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4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819400" y="6629400"/>
            <a:ext cx="632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3238" y="836613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marL="342900" indent="-342900">
              <a:spcBef>
                <a:spcPct val="20000"/>
              </a:spcBef>
            </a:pPr>
            <a:endParaRPr lang="de-D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810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ct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1920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algn="ctr"/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26631" name="Text Box 11"/>
          <p:cNvSpPr txBox="1">
            <a:spLocks noChangeArrowheads="1"/>
          </p:cNvSpPr>
          <p:nvPr/>
        </p:nvSpPr>
        <p:spPr bwMode="auto">
          <a:xfrm>
            <a:off x="838200" y="2286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de-DE"/>
          </a:p>
        </p:txBody>
      </p:sp>
      <p:sp>
        <p:nvSpPr>
          <p:cNvPr id="26632" name="Text Box 13"/>
          <p:cNvSpPr txBox="1">
            <a:spLocks noChangeArrowheads="1"/>
          </p:cNvSpPr>
          <p:nvPr/>
        </p:nvSpPr>
        <p:spPr bwMode="auto">
          <a:xfrm>
            <a:off x="228600" y="11430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Arial" charset="0"/>
            </a:endParaRPr>
          </a:p>
        </p:txBody>
      </p:sp>
      <p:sp>
        <p:nvSpPr>
          <p:cNvPr id="26634" name="Oval 15"/>
          <p:cNvSpPr>
            <a:spLocks noChangeArrowheads="1"/>
          </p:cNvSpPr>
          <p:nvPr/>
        </p:nvSpPr>
        <p:spPr bwMode="auto">
          <a:xfrm>
            <a:off x="533400" y="2590800"/>
            <a:ext cx="3124200" cy="1752600"/>
          </a:xfrm>
          <a:prstGeom prst="ellipse">
            <a:avLst/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solidFill>
                  <a:srgbClr val="FF0000"/>
                </a:solidFill>
                <a:latin typeface="Arial" charset="0"/>
              </a:rPr>
              <a:t>„Spezial“ Team</a:t>
            </a:r>
          </a:p>
        </p:txBody>
      </p:sp>
      <p:sp>
        <p:nvSpPr>
          <p:cNvPr id="26635" name="Oval 33"/>
          <p:cNvSpPr>
            <a:spLocks noChangeArrowheads="1"/>
          </p:cNvSpPr>
          <p:nvPr/>
        </p:nvSpPr>
        <p:spPr bwMode="auto">
          <a:xfrm>
            <a:off x="5759450" y="2528888"/>
            <a:ext cx="28956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DE">
                <a:latin typeface="Arial" charset="0"/>
              </a:rPr>
              <a:t>Haus-/Facharzt</a:t>
            </a:r>
          </a:p>
        </p:txBody>
      </p:sp>
      <p:sp>
        <p:nvSpPr>
          <p:cNvPr id="26637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pic>
        <p:nvPicPr>
          <p:cNvPr id="26638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Oval 18"/>
          <p:cNvSpPr>
            <a:spLocks noChangeArrowheads="1"/>
          </p:cNvSpPr>
          <p:nvPr/>
        </p:nvSpPr>
        <p:spPr bwMode="auto">
          <a:xfrm>
            <a:off x="3492500" y="3033713"/>
            <a:ext cx="2438400" cy="1524000"/>
          </a:xfrm>
          <a:prstGeom prst="ellipse">
            <a:avLst/>
          </a:prstGeom>
          <a:solidFill>
            <a:srgbClr val="66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40" name="Text Box 19"/>
          <p:cNvSpPr txBox="1">
            <a:spLocks noChangeArrowheads="1"/>
          </p:cNvSpPr>
          <p:nvPr/>
        </p:nvSpPr>
        <p:spPr bwMode="auto">
          <a:xfrm>
            <a:off x="4248150" y="3429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B050"/>
                </a:solidFill>
                <a:latin typeface="Arial" charset="0"/>
              </a:rPr>
              <a:t>Patient / Familie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2765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FFFD76-F3B8-4A59-AC20-3F1A237C6AD6}" type="slidenum">
              <a:rPr lang="de-DE" smtClean="0"/>
              <a:pPr/>
              <a:t>28</a:t>
            </a:fld>
            <a:endParaRPr lang="de-DE" smtClean="0"/>
          </a:p>
        </p:txBody>
      </p:sp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0" y="1412875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AT" sz="40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7 Condensed" pitchFamily="2" charset="0"/>
              </a:rPr>
              <a:t>Balance</a:t>
            </a:r>
            <a:r>
              <a:rPr lang="de-AT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de-AT" sz="2000" dirty="0">
                <a:latin typeface="Arial" charset="0"/>
              </a:rPr>
              <a:t>zwischen </a:t>
            </a:r>
          </a:p>
          <a:p>
            <a:pPr algn="ctr">
              <a:spcBef>
                <a:spcPct val="50000"/>
              </a:spcBef>
              <a:defRPr/>
            </a:pPr>
            <a:r>
              <a:rPr lang="de-AT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helfender Nähe</a:t>
            </a:r>
            <a:r>
              <a:rPr lang="de-AT" sz="36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endParaRPr lang="de-AT" sz="800" dirty="0">
              <a:latin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de-AT" sz="2000" dirty="0">
                <a:latin typeface="Arial" charset="0"/>
              </a:rPr>
              <a:t>und </a:t>
            </a:r>
          </a:p>
          <a:p>
            <a:pPr algn="ctr">
              <a:spcBef>
                <a:spcPct val="50000"/>
              </a:spcBef>
              <a:defRPr/>
            </a:pPr>
            <a:r>
              <a:rPr lang="de-AT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heilsamer </a:t>
            </a:r>
            <a:r>
              <a:rPr lang="de-AT" sz="4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Distanz </a:t>
            </a:r>
            <a:endParaRPr lang="de-AT" sz="4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9571" name="Picture 3" descr="duc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565400"/>
            <a:ext cx="1687513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 descr="duc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492375"/>
            <a:ext cx="12779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Raute-Cairns-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95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3" dur="2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7" dur="2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819400" y="6629400"/>
            <a:ext cx="632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810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ct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121920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algn="ctr"/>
            <a:r>
              <a:rPr lang="de-DE" sz="4400">
                <a:solidFill>
                  <a:schemeClr val="tx2"/>
                </a:solidFill>
                <a:latin typeface="Arial" charset="0"/>
                <a:cs typeface="Arial" charset="0"/>
              </a:rPr>
              <a:t>Fallbeispiel 1</a:t>
            </a:r>
          </a:p>
        </p:txBody>
      </p:sp>
      <p:sp>
        <p:nvSpPr>
          <p:cNvPr id="28678" name="Text Box 13"/>
          <p:cNvSpPr txBox="1">
            <a:spLocks noChangeArrowheads="1"/>
          </p:cNvSpPr>
          <p:nvPr/>
        </p:nvSpPr>
        <p:spPr bwMode="auto">
          <a:xfrm>
            <a:off x="228600" y="11430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>
              <a:latin typeface="Arial" charset="0"/>
            </a:endParaRP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8680" name="Inhaltsplatzhalter 11"/>
          <p:cNvSpPr>
            <a:spLocks noGrp="1"/>
          </p:cNvSpPr>
          <p:nvPr>
            <p:ph idx="1"/>
          </p:nvPr>
        </p:nvSpPr>
        <p:spPr>
          <a:xfrm>
            <a:off x="287338" y="1304925"/>
            <a:ext cx="8540750" cy="44989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81- jährige Frau: Krampfanfall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Diagnose: viele Hirnmetastasen - weit fortgeschrittenem Krebsleiden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„schulmedizinisch“ keine Hilfe mehr möglich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SAPV- Team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Schmerzpumpe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nach Hause entlassen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Am Tag der Entlassung Hausbesuch durch SAPV- Team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Tägliche Hausbesuche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Patientin ist nach 8 Tagen friedlich </a:t>
            </a:r>
            <a:r>
              <a:rPr lang="de-DE" sz="2400" u="sng" dirty="0" smtClean="0">
                <a:effectLst/>
                <a:latin typeface="Arial" charset="0"/>
                <a:cs typeface="Arial" charset="0"/>
              </a:rPr>
              <a:t>zu Hause </a:t>
            </a:r>
            <a:r>
              <a:rPr lang="de-DE" sz="2400" dirty="0" smtClean="0">
                <a:effectLst/>
                <a:latin typeface="Arial" charset="0"/>
                <a:cs typeface="Arial" charset="0"/>
              </a:rPr>
              <a:t>eingeschlafen</a:t>
            </a:r>
          </a:p>
          <a:p>
            <a:pPr>
              <a:buFont typeface="Arial" charset="0"/>
              <a:buChar char="•"/>
            </a:pPr>
            <a:endParaRPr lang="de-DE" dirty="0" smtClean="0">
              <a:effectLst/>
            </a:endParaRPr>
          </a:p>
        </p:txBody>
      </p:sp>
      <p:sp>
        <p:nvSpPr>
          <p:cNvPr id="28681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pic>
        <p:nvPicPr>
          <p:cNvPr id="28682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6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86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86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6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6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6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A81F7-0388-4066-8A8C-4E300700EA49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42875" y="1600200"/>
            <a:ext cx="90011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 dirty="0">
                <a:latin typeface="Arial" charset="0"/>
              </a:rPr>
              <a:t>SAPV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 dirty="0">
                <a:latin typeface="Arial" charset="0"/>
              </a:rPr>
              <a:t>=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 dirty="0" smtClean="0">
                <a:latin typeface="Arial" charset="0"/>
              </a:rPr>
              <a:t>Palliativmedizin „Zuhause“</a:t>
            </a:r>
            <a:endParaRPr lang="de-AT" sz="5400" b="1" dirty="0">
              <a:latin typeface="Arial" charset="0"/>
            </a:endParaRPr>
          </a:p>
        </p:txBody>
      </p:sp>
      <p:pic>
        <p:nvPicPr>
          <p:cNvPr id="4101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819400" y="6629400"/>
            <a:ext cx="6324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381000" y="66294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algn="ctr"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1219200" y="66294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7" rIns="92075" bIns="46037" anchor="ctr"/>
          <a:lstStyle/>
          <a:p>
            <a:pPr eaLnBrk="0" hangingPunct="0"/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533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algn="ctr"/>
            <a:endParaRPr lang="de-DE" sz="4400">
              <a:solidFill>
                <a:schemeClr val="tx2"/>
              </a:solidFill>
            </a:endParaRP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838200" y="22860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de-DE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29704" name="Inhaltsplatzhalt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73- jähriger Patient mit weit fortgeschrittenem Magenkrebs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Lebte bei seiner Tochter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SAPV- Team durch Hausarzt angefordert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Starke Übelkeit und Schmerzen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Organisation eines Pflegebettes und andere Hilfsmittel</a:t>
            </a:r>
          </a:p>
          <a:p>
            <a:pPr>
              <a:buFont typeface="Arial" charset="0"/>
              <a:buChar char="•"/>
            </a:pPr>
            <a:r>
              <a:rPr lang="de-DE" sz="2400" dirty="0" err="1" smtClean="0">
                <a:effectLst/>
                <a:latin typeface="Arial" charset="0"/>
                <a:cs typeface="Arial" charset="0"/>
              </a:rPr>
              <a:t>Aszitespunktion</a:t>
            </a:r>
            <a:endParaRPr lang="de-DE" sz="2400" dirty="0" smtClean="0">
              <a:effectLst/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Keine Tabletteneinnahme mehr möglich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Schmerzspritzen unter die Haut</a:t>
            </a: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stets gut </a:t>
            </a:r>
            <a:r>
              <a:rPr lang="de-DE" sz="2400" dirty="0" err="1" smtClean="0">
                <a:effectLst/>
                <a:latin typeface="Arial" charset="0"/>
                <a:cs typeface="Arial" charset="0"/>
              </a:rPr>
              <a:t>symptomkontrolliert</a:t>
            </a:r>
            <a:endParaRPr lang="de-DE" sz="2400" dirty="0" smtClean="0">
              <a:effectLst/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de-DE" sz="2400" dirty="0" smtClean="0">
                <a:effectLst/>
                <a:latin typeface="Arial" charset="0"/>
                <a:cs typeface="Arial" charset="0"/>
              </a:rPr>
              <a:t>Nach 3 Wochen friedlich </a:t>
            </a:r>
            <a:r>
              <a:rPr lang="de-DE" sz="2400" u="sng" dirty="0" smtClean="0">
                <a:effectLst/>
                <a:latin typeface="Arial" charset="0"/>
                <a:cs typeface="Arial" charset="0"/>
              </a:rPr>
              <a:t>zu Hause </a:t>
            </a:r>
            <a:r>
              <a:rPr lang="de-DE" sz="2400" dirty="0" smtClean="0">
                <a:effectLst/>
                <a:latin typeface="Arial" charset="0"/>
                <a:cs typeface="Arial" charset="0"/>
              </a:rPr>
              <a:t>eingeschlafen</a:t>
            </a:r>
          </a:p>
          <a:p>
            <a:pPr>
              <a:buFont typeface="Arial" charset="0"/>
              <a:buChar char="•"/>
            </a:pPr>
            <a:endParaRPr lang="de-DE" sz="2800" dirty="0" smtClean="0">
              <a:effectLst/>
              <a:latin typeface="Arial" charset="0"/>
              <a:cs typeface="Arial" charset="0"/>
            </a:endParaRPr>
          </a:p>
        </p:txBody>
      </p:sp>
      <p:sp>
        <p:nvSpPr>
          <p:cNvPr id="29705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pic>
        <p:nvPicPr>
          <p:cNvPr id="29706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6"/>
          <p:cNvSpPr>
            <a:spLocks noChangeArrowheads="1"/>
          </p:cNvSpPr>
          <p:nvPr/>
        </p:nvSpPr>
        <p:spPr bwMode="auto">
          <a:xfrm>
            <a:off x="0" y="549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7" rIns="92075" bIns="46037"/>
          <a:lstStyle/>
          <a:p>
            <a:pPr algn="ctr"/>
            <a:r>
              <a:rPr lang="de-DE" sz="4400">
                <a:solidFill>
                  <a:schemeClr val="tx2"/>
                </a:solidFill>
                <a:latin typeface="Arial" charset="0"/>
                <a:cs typeface="Arial" charset="0"/>
              </a:rPr>
              <a:t>Fallbeispiel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7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97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7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7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7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072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904264-4A2E-4E59-A328-120C271E1AF2}" type="slidenum">
              <a:rPr lang="de-DE" smtClean="0"/>
              <a:pPr/>
              <a:t>31</a:t>
            </a:fld>
            <a:endParaRPr lang="de-DE" smtClean="0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81000" y="762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23850" y="1160463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4400" b="1">
                <a:latin typeface="Arial" charset="0"/>
              </a:rPr>
              <a:t>Finanzierung?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AT" sz="36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de-AT" sz="3200">
                <a:latin typeface="Arial" charset="0"/>
              </a:rPr>
              <a:t>Seit 01.04.2007 laut §37b und §132d 	Sozialgesetzbuch V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de-AT" sz="32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de-AT" sz="3200">
                <a:latin typeface="Arial" charset="0"/>
              </a:rPr>
              <a:t>= Separater „Topf“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de-AT" sz="320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de-AT" sz="3200">
                <a:latin typeface="Arial" charset="0"/>
              </a:rPr>
              <a:t>Zugriff bei Gründung eines SAPV-Netzes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AT" sz="1900">
              <a:latin typeface="Arial" charset="0"/>
            </a:endParaRPr>
          </a:p>
        </p:txBody>
      </p:sp>
      <p:pic>
        <p:nvPicPr>
          <p:cNvPr id="30726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174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EFCE01-26CE-4442-8390-D6B7719ABB9E}" type="slidenum">
              <a:rPr lang="de-DE" smtClean="0"/>
              <a:pPr/>
              <a:t>32</a:t>
            </a:fld>
            <a:endParaRPr lang="de-DE" smtClean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381000" y="762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3810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1900">
                <a:latin typeface="Arial" charset="0"/>
              </a:rPr>
              <a:t>	</a:t>
            </a:r>
            <a:endParaRPr lang="de-AT" sz="2100">
              <a:latin typeface="Arial" charset="0"/>
            </a:endParaRPr>
          </a:p>
        </p:txBody>
      </p:sp>
      <p:pic>
        <p:nvPicPr>
          <p:cNvPr id="31750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Grafik 6" descr="http://ag-sapv.de/tl_files/public/mustervertraege/Landkarte-markie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325" y="2349500"/>
            <a:ext cx="255587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"/>
          <p:cNvSpPr>
            <a:spLocks noChangeArrowheads="1"/>
          </p:cNvSpPr>
          <p:nvPr/>
        </p:nvSpPr>
        <p:spPr bwMode="auto">
          <a:xfrm>
            <a:off x="539750" y="199262"/>
            <a:ext cx="6553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3200" b="1" dirty="0"/>
              <a:t>Aktuell existierende SAPV-Musterverträge </a:t>
            </a:r>
          </a:p>
          <a:p>
            <a:pPr algn="ctr" eaLnBrk="0" hangingPunct="0"/>
            <a:r>
              <a:rPr lang="de-DE" sz="3200" b="1" dirty="0"/>
              <a:t>in Deutschland (Dez. 2011</a:t>
            </a:r>
            <a:r>
              <a:rPr lang="de-DE" sz="3200" b="1" dirty="0" smtClean="0"/>
              <a:t>)****</a:t>
            </a:r>
            <a:endParaRPr lang="de-DE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277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9C87D-10FD-4C47-B9A0-0677AB33138E}" type="slidenum">
              <a:rPr lang="de-DE" smtClean="0"/>
              <a:pPr/>
              <a:t>33</a:t>
            </a:fld>
            <a:endParaRPr lang="de-DE" smtClean="0"/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381000" y="762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3810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1900">
                <a:latin typeface="Arial" charset="0"/>
              </a:rPr>
              <a:t>	</a:t>
            </a:r>
            <a:endParaRPr lang="de-AT" sz="2100">
              <a:latin typeface="Arial" charset="0"/>
            </a:endParaRPr>
          </a:p>
        </p:txBody>
      </p:sp>
      <p:pic>
        <p:nvPicPr>
          <p:cNvPr id="32774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Grafik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12763"/>
            <a:ext cx="64071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379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CE492-E02B-4B5B-AE4D-D926545954DC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381000" y="76200"/>
            <a:ext cx="396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381000" y="16002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1900">
                <a:latin typeface="Arial" charset="0"/>
              </a:rPr>
              <a:t>	</a:t>
            </a:r>
            <a:endParaRPr lang="de-AT" sz="2100">
              <a:latin typeface="Arial" charset="0"/>
            </a:endParaRPr>
          </a:p>
        </p:txBody>
      </p:sp>
      <p:pic>
        <p:nvPicPr>
          <p:cNvPr id="33798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Grafik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263" y="512763"/>
            <a:ext cx="6480175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4E805C-DB42-46FB-B8F2-7E5723BC6D80}" type="slidenum">
              <a:rPr lang="de-DE" smtClean="0"/>
              <a:pPr/>
              <a:t>35</a:t>
            </a:fld>
            <a:endParaRPr lang="de-DE" smtClean="0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381000" y="404813"/>
            <a:ext cx="72517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 u="sng"/>
              <a:t>Palliativmedizinische Versorgung</a:t>
            </a:r>
            <a:endParaRPr lang="de-DE" sz="2400"/>
          </a:p>
          <a:p>
            <a:r>
              <a:rPr lang="de-DE" sz="2400" b="1" u="sng"/>
              <a:t>Südlicher Rhein-Neckar-Kreis </a:t>
            </a:r>
            <a:r>
              <a:rPr lang="de-DE" sz="2400" b="1" u="sng">
                <a:solidFill>
                  <a:srgbClr val="A98CFF"/>
                </a:solidFill>
              </a:rPr>
              <a:t>SAPV</a:t>
            </a:r>
            <a:endParaRPr lang="de-DE" sz="2400" b="1" u="sng"/>
          </a:p>
          <a:p>
            <a:pPr algn="ctr"/>
            <a:r>
              <a:rPr lang="de-DE" sz="2400" b="1" i="1"/>
              <a:t>-Konzept-</a:t>
            </a:r>
            <a:endParaRPr lang="de-DE" sz="2400" i="1"/>
          </a:p>
          <a:p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395288" y="1304925"/>
            <a:ext cx="84756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de-AT" sz="2100">
              <a:latin typeface="Arial" charset="0"/>
            </a:endParaRPr>
          </a:p>
        </p:txBody>
      </p:sp>
      <p:pic>
        <p:nvPicPr>
          <p:cNvPr id="34822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1444625"/>
            <a:ext cx="5106988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584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06561C-8154-44A2-9182-9EED85BC8BB6}" type="slidenum">
              <a:rPr lang="de-DE" smtClean="0"/>
              <a:pPr/>
              <a:t>36</a:t>
            </a:fld>
            <a:endParaRPr lang="de-DE" smtClean="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381000" y="404813"/>
            <a:ext cx="72517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 u="sng" dirty="0"/>
              <a:t>Palliativmedizinische Versorgung</a:t>
            </a:r>
            <a:endParaRPr lang="de-DE" sz="2400" dirty="0"/>
          </a:p>
          <a:p>
            <a:r>
              <a:rPr lang="de-DE" sz="2400" b="1" u="sng" dirty="0"/>
              <a:t>Südlicher Rhein-Neckar-Kreis </a:t>
            </a:r>
            <a:r>
              <a:rPr lang="de-DE" sz="2400" b="1" u="sng" dirty="0">
                <a:solidFill>
                  <a:srgbClr val="A98CFF"/>
                </a:solidFill>
              </a:rPr>
              <a:t>SAPV</a:t>
            </a:r>
            <a:endParaRPr lang="de-DE" sz="2400" b="1" u="sng" dirty="0"/>
          </a:p>
          <a:p>
            <a:pPr algn="ctr"/>
            <a:r>
              <a:rPr lang="de-DE" sz="2400" b="1" i="1" dirty="0"/>
              <a:t>-Konzept-</a:t>
            </a:r>
            <a:endParaRPr lang="de-DE" sz="2400" i="1" dirty="0"/>
          </a:p>
          <a:p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95288" y="1304925"/>
            <a:ext cx="84756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2400" b="1" dirty="0">
                <a:latin typeface="Tahoma" charset="0"/>
              </a:rPr>
              <a:t> </a:t>
            </a:r>
            <a:endParaRPr lang="de-DE" sz="2400" dirty="0">
              <a:latin typeface="Tahoma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2000" dirty="0">
                <a:latin typeface="Tahoma" charset="0"/>
              </a:rPr>
              <a:t>Ausdehnung = Ärztl. Notfalldienst Sinsheim + Wiesloch</a:t>
            </a:r>
          </a:p>
          <a:p>
            <a:pPr>
              <a:defRPr/>
            </a:pPr>
            <a:r>
              <a:rPr lang="de-DE" sz="2000" dirty="0" smtClean="0">
                <a:latin typeface="Tahoma" charset="0"/>
              </a:rPr>
              <a:t>160 </a:t>
            </a:r>
            <a:r>
              <a:rPr lang="de-DE" sz="2000" dirty="0">
                <a:latin typeface="Tahoma" charset="0"/>
              </a:rPr>
              <a:t>000 Einwohner, ländliche Struktur</a:t>
            </a:r>
          </a:p>
          <a:p>
            <a:pPr>
              <a:defRPr/>
            </a:pPr>
            <a:r>
              <a:rPr lang="de-DE" sz="2000" dirty="0">
                <a:latin typeface="Tahoma" charset="0"/>
              </a:rPr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sz="2000" b="1" dirty="0">
                <a:latin typeface="Tahoma" charset="0"/>
              </a:rPr>
              <a:t>GRN:</a:t>
            </a:r>
            <a:endParaRPr lang="de-DE" sz="2000" dirty="0">
              <a:latin typeface="Tahoma" charset="0"/>
            </a:endParaRPr>
          </a:p>
          <a:p>
            <a:pPr>
              <a:defRPr/>
            </a:pPr>
            <a:r>
              <a:rPr lang="de-DE" sz="2000" dirty="0" smtClean="0">
                <a:solidFill>
                  <a:srgbClr val="FFC000"/>
                </a:solidFill>
                <a:latin typeface="Tahoma" charset="0"/>
              </a:rPr>
              <a:t>Ärztliche </a:t>
            </a:r>
            <a:r>
              <a:rPr lang="de-DE" sz="2000" dirty="0">
                <a:solidFill>
                  <a:srgbClr val="FFC000"/>
                </a:solidFill>
                <a:latin typeface="Tahoma" charset="0"/>
              </a:rPr>
              <a:t>+ </a:t>
            </a:r>
            <a:r>
              <a:rPr lang="de-DE" sz="2000" dirty="0" smtClean="0">
                <a:solidFill>
                  <a:srgbClr val="FFC000"/>
                </a:solidFill>
                <a:latin typeface="Tahoma" charset="0"/>
              </a:rPr>
              <a:t>Pflegerische </a:t>
            </a:r>
            <a:r>
              <a:rPr lang="de-DE" sz="2000" dirty="0">
                <a:solidFill>
                  <a:srgbClr val="FFC000"/>
                </a:solidFill>
                <a:latin typeface="Tahoma" charset="0"/>
              </a:rPr>
              <a:t>Koordination</a:t>
            </a:r>
            <a:r>
              <a:rPr lang="de-DE" sz="2000" dirty="0">
                <a:latin typeface="Tahoma" charset="0"/>
              </a:rPr>
              <a:t>		</a:t>
            </a:r>
          </a:p>
          <a:p>
            <a:pPr>
              <a:defRPr/>
            </a:pPr>
            <a:r>
              <a:rPr lang="de-DE" sz="2000" dirty="0" smtClean="0">
                <a:latin typeface="Tahoma" charset="0"/>
              </a:rPr>
              <a:t>Logistik </a:t>
            </a:r>
            <a:r>
              <a:rPr lang="de-DE" sz="2000" dirty="0">
                <a:latin typeface="Tahoma" charset="0"/>
              </a:rPr>
              <a:t>(Abrechnung, Buchhaltung, QM </a:t>
            </a:r>
            <a:r>
              <a:rPr lang="de-DE" sz="2000" dirty="0" err="1">
                <a:latin typeface="Tahoma" charset="0"/>
              </a:rPr>
              <a:t>etc</a:t>
            </a:r>
            <a:r>
              <a:rPr lang="de-DE" sz="2000" dirty="0">
                <a:latin typeface="Tahoma" charset="0"/>
              </a:rPr>
              <a:t>:) </a:t>
            </a:r>
          </a:p>
          <a:p>
            <a:pPr>
              <a:defRPr/>
            </a:pPr>
            <a:r>
              <a:rPr lang="de-DE" sz="2000" dirty="0">
                <a:latin typeface="Tahoma" charset="0"/>
              </a:rPr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sz="2000" b="1" dirty="0">
                <a:latin typeface="Tahoma" charset="0"/>
              </a:rPr>
              <a:t>Kooperierende </a:t>
            </a:r>
            <a:r>
              <a:rPr lang="de-DE" sz="2000" b="1" dirty="0">
                <a:solidFill>
                  <a:srgbClr val="00B0F0"/>
                </a:solidFill>
                <a:latin typeface="Tahoma" charset="0"/>
              </a:rPr>
              <a:t>Ärzte</a:t>
            </a:r>
            <a:r>
              <a:rPr lang="de-DE" sz="2000" b="1" dirty="0">
                <a:latin typeface="Tahoma" charset="0"/>
              </a:rPr>
              <a:t>:</a:t>
            </a:r>
            <a:endParaRPr lang="de-DE" sz="2000" dirty="0">
              <a:latin typeface="Tahoma" charset="0"/>
            </a:endParaRPr>
          </a:p>
          <a:p>
            <a:pPr>
              <a:defRPr/>
            </a:pPr>
            <a:r>
              <a:rPr lang="de-DE" sz="2000" dirty="0" smtClean="0">
                <a:latin typeface="Tahoma" charset="0"/>
              </a:rPr>
              <a:t>5 </a:t>
            </a:r>
            <a:r>
              <a:rPr lang="de-DE" sz="2000" dirty="0">
                <a:latin typeface="Tahoma" charset="0"/>
              </a:rPr>
              <a:t>niedergelassene HA mit voller WB Palliativmedizin</a:t>
            </a:r>
          </a:p>
          <a:p>
            <a:pPr>
              <a:defRPr/>
            </a:pPr>
            <a:r>
              <a:rPr lang="de-DE" sz="2400" dirty="0">
                <a:latin typeface="Tahoma" charset="0"/>
              </a:rPr>
              <a:t> 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sz="2000" b="1" dirty="0">
                <a:latin typeface="Tahoma" charset="0"/>
              </a:rPr>
              <a:t>kooperierende </a:t>
            </a:r>
            <a:r>
              <a:rPr lang="de-DE" sz="2000" b="1" dirty="0">
                <a:solidFill>
                  <a:srgbClr val="92D050"/>
                </a:solidFill>
                <a:latin typeface="Tahoma" charset="0"/>
              </a:rPr>
              <a:t>Pflegedienste</a:t>
            </a:r>
            <a:r>
              <a:rPr lang="de-DE" sz="2000" b="1" dirty="0">
                <a:latin typeface="Tahoma" charset="0"/>
              </a:rPr>
              <a:t>:</a:t>
            </a:r>
            <a:endParaRPr lang="de-DE" sz="2000" dirty="0">
              <a:latin typeface="Tahoma" charset="0"/>
            </a:endParaRPr>
          </a:p>
          <a:p>
            <a:pPr>
              <a:defRPr/>
            </a:pPr>
            <a:r>
              <a:rPr lang="de-DE" sz="2000" dirty="0" smtClean="0">
                <a:latin typeface="Tahoma" charset="0"/>
              </a:rPr>
              <a:t>5 </a:t>
            </a:r>
            <a:r>
              <a:rPr lang="de-DE" sz="2000" dirty="0">
                <a:latin typeface="Tahoma" charset="0"/>
              </a:rPr>
              <a:t>Pflegedienste (palliativmed. weitergebildete Fachkräfte)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de-AT" sz="2100" dirty="0">
              <a:latin typeface="Arial" charset="0"/>
            </a:endParaRPr>
          </a:p>
        </p:txBody>
      </p:sp>
      <p:pic>
        <p:nvPicPr>
          <p:cNvPr id="35846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2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29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AE7C1F-479A-496B-B53B-69D32369A178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381000" y="404813"/>
            <a:ext cx="72517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 u="sng"/>
              <a:t>Palliativmedizinische Versorgung</a:t>
            </a:r>
            <a:endParaRPr lang="de-DE" sz="2400"/>
          </a:p>
          <a:p>
            <a:r>
              <a:rPr lang="de-DE" sz="2400" b="1" u="sng"/>
              <a:t>Südlicher Rhein-Neckar-Kreis </a:t>
            </a:r>
            <a:r>
              <a:rPr lang="de-DE" sz="2400" b="1" u="sng">
                <a:solidFill>
                  <a:srgbClr val="A98CFF"/>
                </a:solidFill>
              </a:rPr>
              <a:t>SAPV</a:t>
            </a:r>
            <a:endParaRPr lang="de-DE" sz="2400" b="1" u="sng"/>
          </a:p>
          <a:p>
            <a:pPr algn="ctr"/>
            <a:r>
              <a:rPr lang="de-DE" sz="2400" b="1" i="1"/>
              <a:t>-Konzept-</a:t>
            </a:r>
            <a:endParaRPr lang="de-DE" sz="2400" i="1"/>
          </a:p>
          <a:p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95288" y="1304925"/>
            <a:ext cx="84756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2400" b="1" dirty="0">
                <a:latin typeface="Tahoma" charset="0"/>
              </a:rPr>
              <a:t> </a:t>
            </a:r>
            <a:endParaRPr lang="de-DE" sz="2400" dirty="0">
              <a:latin typeface="Tahoma" charset="0"/>
            </a:endParaRPr>
          </a:p>
          <a:p>
            <a:pPr>
              <a:defRPr/>
            </a:pPr>
            <a:r>
              <a:rPr lang="de-DE" b="1" dirty="0">
                <a:latin typeface="Tahoma" charset="0"/>
              </a:rPr>
              <a:t>Beratung, Aufnahme, Palliativplan:	</a:t>
            </a:r>
            <a:r>
              <a:rPr lang="de-DE" dirty="0">
                <a:latin typeface="Tahoma" charset="0"/>
              </a:rPr>
              <a:t>Arzt + Pflege – GRN</a:t>
            </a:r>
          </a:p>
          <a:p>
            <a:pPr>
              <a:defRPr/>
            </a:pPr>
            <a:r>
              <a:rPr lang="de-DE" sz="2400" dirty="0">
                <a:latin typeface="Tahoma" charset="0"/>
              </a:rPr>
              <a:t>					</a:t>
            </a:r>
            <a:r>
              <a:rPr lang="de-DE" dirty="0">
                <a:latin typeface="Tahoma" charset="0"/>
              </a:rPr>
              <a:t>=</a:t>
            </a:r>
            <a:r>
              <a:rPr lang="de-DE" dirty="0">
                <a:solidFill>
                  <a:srgbClr val="FFC000"/>
                </a:solidFill>
                <a:latin typeface="Tahoma" charset="0"/>
              </a:rPr>
              <a:t> Koordinationsstelle</a:t>
            </a:r>
          </a:p>
          <a:p>
            <a:pPr>
              <a:defRPr/>
            </a:pPr>
            <a:r>
              <a:rPr lang="de-DE" b="1" dirty="0">
                <a:latin typeface="Tahoma" charset="0"/>
              </a:rPr>
              <a:t>Hotline </a:t>
            </a:r>
            <a:endParaRPr lang="de-DE" sz="2400" dirty="0">
              <a:latin typeface="Tahoma" charset="0"/>
            </a:endParaRPr>
          </a:p>
          <a:p>
            <a:pPr lvl="1">
              <a:defRPr/>
            </a:pPr>
            <a:r>
              <a:rPr lang="de-DE" dirty="0">
                <a:latin typeface="Tahoma" charset="0"/>
              </a:rPr>
              <a:t>vormittags: 			</a:t>
            </a:r>
            <a:r>
              <a:rPr lang="de-DE" dirty="0">
                <a:solidFill>
                  <a:srgbClr val="FFC000"/>
                </a:solidFill>
                <a:latin typeface="Tahoma" charset="0"/>
              </a:rPr>
              <a:t>Koordinationsstelle</a:t>
            </a:r>
            <a:endParaRPr lang="de-DE" sz="2400" dirty="0">
              <a:solidFill>
                <a:srgbClr val="FFC000"/>
              </a:solidFill>
              <a:latin typeface="Tahoma" charset="0"/>
            </a:endParaRPr>
          </a:p>
          <a:p>
            <a:pPr lvl="1">
              <a:defRPr/>
            </a:pPr>
            <a:r>
              <a:rPr lang="de-DE" dirty="0">
                <a:latin typeface="Tahoma" charset="0"/>
              </a:rPr>
              <a:t>nachmittags + WE: 		Rufweiterleitung an </a:t>
            </a:r>
            <a:r>
              <a:rPr lang="de-DE" dirty="0">
                <a:solidFill>
                  <a:srgbClr val="92D050"/>
                </a:solidFill>
                <a:latin typeface="Tahoma" charset="0"/>
              </a:rPr>
              <a:t>Pflegedienst</a:t>
            </a:r>
          </a:p>
          <a:p>
            <a:pPr lvl="1">
              <a:defRPr/>
            </a:pPr>
            <a:endParaRPr lang="de-DE" sz="2400" dirty="0">
              <a:solidFill>
                <a:srgbClr val="92D050"/>
              </a:solidFill>
              <a:latin typeface="Tahoma" charset="0"/>
            </a:endParaRPr>
          </a:p>
          <a:p>
            <a:pPr>
              <a:defRPr/>
            </a:pPr>
            <a:r>
              <a:rPr lang="de-DE" dirty="0">
                <a:latin typeface="Tahoma" charset="0"/>
              </a:rPr>
              <a:t>Pflege zuhause:			</a:t>
            </a:r>
            <a:r>
              <a:rPr lang="de-DE" dirty="0">
                <a:solidFill>
                  <a:srgbClr val="92D050"/>
                </a:solidFill>
                <a:latin typeface="Tahoma" charset="0"/>
              </a:rPr>
              <a:t>Pflegedienst</a:t>
            </a:r>
          </a:p>
          <a:p>
            <a:pPr>
              <a:defRPr/>
            </a:pPr>
            <a:endParaRPr lang="de-DE" sz="2400" dirty="0">
              <a:solidFill>
                <a:srgbClr val="92D050"/>
              </a:solidFill>
              <a:latin typeface="Tahoma" charset="0"/>
            </a:endParaRPr>
          </a:p>
          <a:p>
            <a:pPr>
              <a:defRPr/>
            </a:pPr>
            <a:r>
              <a:rPr lang="de-DE" dirty="0">
                <a:latin typeface="Tahoma" charset="0"/>
              </a:rPr>
              <a:t>ärztl. Betreuung zuhause: 		vormittags </a:t>
            </a:r>
            <a:r>
              <a:rPr lang="de-DE" dirty="0">
                <a:solidFill>
                  <a:srgbClr val="FFC000"/>
                </a:solidFill>
                <a:latin typeface="Tahoma" charset="0"/>
              </a:rPr>
              <a:t>GRN</a:t>
            </a:r>
            <a:endParaRPr lang="de-DE" sz="2400" dirty="0">
              <a:latin typeface="Tahoma" charset="0"/>
            </a:endParaRPr>
          </a:p>
          <a:p>
            <a:pPr lvl="1">
              <a:defRPr/>
            </a:pPr>
            <a:r>
              <a:rPr lang="de-DE" dirty="0">
                <a:latin typeface="Tahoma" charset="0"/>
              </a:rPr>
              <a:t>				nachmittags + WE: </a:t>
            </a:r>
            <a:r>
              <a:rPr lang="de-DE" dirty="0">
                <a:solidFill>
                  <a:srgbClr val="92D050"/>
                </a:solidFill>
                <a:latin typeface="Tahoma" charset="0"/>
              </a:rPr>
              <a:t>Niedergelassene</a:t>
            </a:r>
            <a:r>
              <a:rPr lang="de-DE" dirty="0">
                <a:latin typeface="Tahoma" charset="0"/>
              </a:rPr>
              <a:t> </a:t>
            </a:r>
            <a:endParaRPr lang="de-DE" sz="2400" dirty="0">
              <a:latin typeface="Tahoma" charset="0"/>
            </a:endParaRPr>
          </a:p>
          <a:p>
            <a:pPr>
              <a:defRPr/>
            </a:pPr>
            <a:r>
              <a:rPr lang="de-DE" sz="2400" dirty="0">
                <a:latin typeface="Tahoma" charset="0"/>
              </a:rPr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de-AT" sz="2100" dirty="0">
              <a:latin typeface="Arial" charset="0"/>
            </a:endParaRPr>
          </a:p>
        </p:txBody>
      </p:sp>
      <p:pic>
        <p:nvPicPr>
          <p:cNvPr id="36870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2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29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5BC6AD-1B31-476C-BD84-8258D6AF490E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381000" y="404813"/>
            <a:ext cx="72517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/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95288" y="260350"/>
            <a:ext cx="84756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b="1" dirty="0">
                <a:latin typeface="Tahoma" charset="0"/>
              </a:rPr>
              <a:t> </a:t>
            </a:r>
            <a:endParaRPr lang="de-DE" dirty="0">
              <a:latin typeface="Tahoma" charset="0"/>
            </a:endParaRPr>
          </a:p>
          <a:p>
            <a:pPr>
              <a:defRPr/>
            </a:pPr>
            <a:r>
              <a:rPr lang="de-DE" b="1" dirty="0">
                <a:latin typeface="Tahoma" charset="0"/>
              </a:rPr>
              <a:t>Woher kommen Patienten zu </a:t>
            </a:r>
            <a:r>
              <a:rPr lang="de-DE" b="1" dirty="0">
                <a:solidFill>
                  <a:schemeClr val="accent5">
                    <a:lumMod val="90000"/>
                  </a:schemeClr>
                </a:solidFill>
                <a:latin typeface="Tahoma" charset="0"/>
              </a:rPr>
              <a:t>SAPV</a:t>
            </a:r>
            <a:r>
              <a:rPr lang="de-DE" b="1" dirty="0">
                <a:latin typeface="Tahoma" charset="0"/>
              </a:rPr>
              <a:t> </a:t>
            </a:r>
            <a:r>
              <a:rPr lang="de-DE" dirty="0">
                <a:latin typeface="Tahoma" charset="0"/>
              </a:rPr>
              <a:t>(=Spezieller ambulanter Palliativmedizinischer Versorgung)</a:t>
            </a:r>
            <a:r>
              <a:rPr lang="de-DE" b="1" dirty="0">
                <a:latin typeface="Tahoma" charset="0"/>
              </a:rPr>
              <a:t>?</a:t>
            </a:r>
            <a:endParaRPr lang="de-DE" dirty="0">
              <a:latin typeface="Tahoma" charset="0"/>
            </a:endParaRPr>
          </a:p>
          <a:p>
            <a:pPr>
              <a:defRPr/>
            </a:pPr>
            <a:r>
              <a:rPr lang="de-DE" dirty="0">
                <a:latin typeface="Tahoma" charset="0"/>
              </a:rPr>
              <a:t>			</a:t>
            </a:r>
          </a:p>
          <a:p>
            <a:pPr marL="342900" indent="-342900">
              <a:buFontTx/>
              <a:buAutoNum type="arabicPeriod"/>
              <a:defRPr/>
            </a:pPr>
            <a:r>
              <a:rPr lang="de-DE" dirty="0">
                <a:latin typeface="Tahoma" charset="0"/>
              </a:rPr>
              <a:t>Aus</a:t>
            </a:r>
            <a:r>
              <a:rPr lang="de-DE" b="1" dirty="0">
                <a:latin typeface="Tahoma" charset="0"/>
              </a:rPr>
              <a:t> Stationärer </a:t>
            </a:r>
            <a:r>
              <a:rPr lang="de-DE" b="1" u="sng" dirty="0">
                <a:latin typeface="Tahoma" charset="0"/>
              </a:rPr>
              <a:t>akuter</a:t>
            </a:r>
            <a:r>
              <a:rPr lang="de-DE" b="1" dirty="0">
                <a:latin typeface="Tahoma" charset="0"/>
              </a:rPr>
              <a:t> Einrichtung </a:t>
            </a:r>
          </a:p>
          <a:p>
            <a:pPr>
              <a:defRPr/>
            </a:pPr>
            <a:endParaRPr lang="de-DE" dirty="0">
              <a:latin typeface="Tahoma" charset="0"/>
            </a:endParaRPr>
          </a:p>
          <a:p>
            <a:pPr lvl="1">
              <a:defRPr/>
            </a:pPr>
            <a:r>
              <a:rPr lang="de-DE" b="1" dirty="0" err="1">
                <a:latin typeface="Tahoma" charset="0"/>
              </a:rPr>
              <a:t>Krh</a:t>
            </a:r>
            <a:r>
              <a:rPr lang="de-DE" b="1" dirty="0">
                <a:latin typeface="Tahoma" charset="0"/>
              </a:rPr>
              <a:t>. Sinsheim</a:t>
            </a:r>
            <a:endParaRPr lang="de-DE" dirty="0">
              <a:latin typeface="Tahoma" charset="0"/>
            </a:endParaRPr>
          </a:p>
          <a:p>
            <a:pPr lvl="1">
              <a:defRPr/>
            </a:pPr>
            <a:endParaRPr lang="de-DE" b="1" dirty="0">
              <a:latin typeface="Tahoma" charset="0"/>
            </a:endParaRPr>
          </a:p>
          <a:p>
            <a:pPr lvl="1">
              <a:defRPr/>
            </a:pPr>
            <a:r>
              <a:rPr lang="de-DE" b="1" dirty="0">
                <a:latin typeface="Tahoma" charset="0"/>
              </a:rPr>
              <a:t>Unikliniken HD</a:t>
            </a:r>
            <a:endParaRPr lang="de-DE" dirty="0">
              <a:latin typeface="Tahoma" charset="0"/>
            </a:endParaRPr>
          </a:p>
          <a:p>
            <a:pPr>
              <a:defRPr/>
            </a:pPr>
            <a:r>
              <a:rPr lang="de-DE" dirty="0">
                <a:latin typeface="Tahoma" charset="0"/>
              </a:rPr>
              <a:t> </a:t>
            </a:r>
          </a:p>
          <a:p>
            <a:pPr marL="342900" indent="-342900">
              <a:buFontTx/>
              <a:buAutoNum type="arabicPeriod" startAt="2"/>
              <a:defRPr/>
            </a:pPr>
            <a:r>
              <a:rPr lang="de-DE" dirty="0">
                <a:latin typeface="Tahoma" charset="0"/>
              </a:rPr>
              <a:t>Aus</a:t>
            </a:r>
            <a:r>
              <a:rPr lang="de-DE" b="1" dirty="0">
                <a:latin typeface="Tahoma" charset="0"/>
              </a:rPr>
              <a:t> Stationärer </a:t>
            </a:r>
            <a:r>
              <a:rPr lang="de-DE" b="1" u="sng" dirty="0">
                <a:latin typeface="Tahoma" charset="0"/>
              </a:rPr>
              <a:t>palliativmedizinischer</a:t>
            </a:r>
            <a:r>
              <a:rPr lang="de-DE" b="1" dirty="0">
                <a:latin typeface="Tahoma" charset="0"/>
              </a:rPr>
              <a:t> Einrichtung</a:t>
            </a:r>
          </a:p>
          <a:p>
            <a:pPr marL="342900" indent="-342900">
              <a:defRPr/>
            </a:pPr>
            <a:endParaRPr lang="de-DE" b="1" dirty="0">
              <a:latin typeface="Tahoma" charset="0"/>
            </a:endParaRPr>
          </a:p>
          <a:p>
            <a:pPr marL="800100" lvl="1" indent="-342900">
              <a:defRPr/>
            </a:pPr>
            <a:r>
              <a:rPr lang="de-DE" b="1" dirty="0" err="1">
                <a:latin typeface="Tahoma" charset="0"/>
              </a:rPr>
              <a:t>Thoraxklinik</a:t>
            </a:r>
            <a:r>
              <a:rPr lang="de-DE" b="1" dirty="0">
                <a:latin typeface="Tahoma" charset="0"/>
              </a:rPr>
              <a:t>, </a:t>
            </a:r>
            <a:r>
              <a:rPr lang="de-DE" b="1" dirty="0" err="1">
                <a:latin typeface="Tahoma" charset="0"/>
              </a:rPr>
              <a:t>Vinzentius</a:t>
            </a:r>
            <a:r>
              <a:rPr lang="de-DE" b="1" dirty="0">
                <a:latin typeface="Tahoma" charset="0"/>
              </a:rPr>
              <a:t>, </a:t>
            </a:r>
            <a:r>
              <a:rPr lang="de-DE" b="1" dirty="0" err="1">
                <a:latin typeface="Tahoma" charset="0"/>
              </a:rPr>
              <a:t>Bethanien</a:t>
            </a:r>
            <a:endParaRPr lang="de-DE" b="1" dirty="0">
              <a:latin typeface="Tahoma" charset="0"/>
            </a:endParaRPr>
          </a:p>
          <a:p>
            <a:pPr marL="800100" lvl="1" indent="-342900">
              <a:defRPr/>
            </a:pPr>
            <a:endParaRPr lang="de-DE" dirty="0">
              <a:latin typeface="Tahoma" charset="0"/>
            </a:endParaRPr>
          </a:p>
          <a:p>
            <a:pPr marL="342900" indent="-342900">
              <a:defRPr/>
            </a:pPr>
            <a:r>
              <a:rPr lang="de-DE" dirty="0">
                <a:latin typeface="Tahoma" charset="0"/>
              </a:rPr>
              <a:t>3.	Niedergelassene </a:t>
            </a:r>
            <a:r>
              <a:rPr lang="de-DE" b="1" dirty="0">
                <a:latin typeface="Tahoma" charset="0"/>
              </a:rPr>
              <a:t>Fachärzte</a:t>
            </a:r>
            <a:r>
              <a:rPr lang="de-DE" dirty="0">
                <a:latin typeface="Tahoma" charset="0"/>
              </a:rPr>
              <a:t>, insbesondere </a:t>
            </a:r>
            <a:r>
              <a:rPr lang="de-DE" b="1" dirty="0">
                <a:latin typeface="Tahoma" charset="0"/>
              </a:rPr>
              <a:t>Onkologen</a:t>
            </a:r>
            <a:endParaRPr lang="de-DE" dirty="0">
              <a:latin typeface="Tahoma" charset="0"/>
            </a:endParaRPr>
          </a:p>
          <a:p>
            <a:pPr marL="342900" indent="-342900">
              <a:defRPr/>
            </a:pPr>
            <a:endParaRPr lang="de-DE" dirty="0">
              <a:latin typeface="Tahoma" charset="0"/>
            </a:endParaRPr>
          </a:p>
          <a:p>
            <a:pPr marL="342900" indent="-342900">
              <a:defRPr/>
            </a:pPr>
            <a:r>
              <a:rPr lang="de-DE" dirty="0">
                <a:latin typeface="Tahoma" charset="0"/>
              </a:rPr>
              <a:t>4.  Niedergelassene </a:t>
            </a:r>
            <a:r>
              <a:rPr lang="de-DE" b="1" dirty="0">
                <a:latin typeface="Tahoma" charset="0"/>
              </a:rPr>
              <a:t>Hausärzte</a:t>
            </a:r>
            <a:endParaRPr lang="de-DE" dirty="0">
              <a:latin typeface="Tahoma" charset="0"/>
            </a:endParaRPr>
          </a:p>
          <a:p>
            <a:pPr marL="342900" indent="-342900">
              <a:defRPr/>
            </a:pPr>
            <a:endParaRPr lang="de-DE" dirty="0">
              <a:latin typeface="Tahoma" charset="0"/>
            </a:endParaRPr>
          </a:p>
          <a:p>
            <a:pPr marL="800100" lvl="1" indent="-342900">
              <a:defRPr/>
            </a:pPr>
            <a:endParaRPr lang="de-DE" b="1" dirty="0">
              <a:latin typeface="Tahoma" charset="0"/>
            </a:endParaRPr>
          </a:p>
          <a:p>
            <a:pPr marL="342900" indent="-342900">
              <a:defRPr/>
            </a:pPr>
            <a:endParaRPr lang="de-DE" dirty="0">
              <a:latin typeface="Tahoma" charset="0"/>
            </a:endParaRPr>
          </a:p>
          <a:p>
            <a:pPr>
              <a:defRPr/>
            </a:pPr>
            <a:r>
              <a:rPr lang="de-DE" sz="2400" dirty="0">
                <a:latin typeface="Tahoma" charset="0"/>
              </a:rPr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de-AT" sz="2100" dirty="0">
              <a:latin typeface="Arial" charset="0"/>
            </a:endParaRPr>
          </a:p>
        </p:txBody>
      </p:sp>
      <p:pic>
        <p:nvPicPr>
          <p:cNvPr id="38918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2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2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2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2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2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2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2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2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29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29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29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29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3993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929F95-C59D-42E2-B4E8-0D3F065CD3D8}" type="slidenum">
              <a:rPr lang="de-DE" smtClean="0"/>
              <a:pPr/>
              <a:t>39</a:t>
            </a:fld>
            <a:endParaRPr lang="de-DE" smtClean="0"/>
          </a:p>
        </p:txBody>
      </p:sp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381000" y="404813"/>
            <a:ext cx="72517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 u="sng"/>
              <a:t>Palliativmedizinische Versorgung</a:t>
            </a:r>
            <a:endParaRPr lang="de-DE" sz="2400"/>
          </a:p>
          <a:p>
            <a:r>
              <a:rPr lang="de-DE" sz="2400" b="1" u="sng"/>
              <a:t>Südlicher Rhein-Neckar-Kreis </a:t>
            </a:r>
            <a:r>
              <a:rPr lang="de-DE" sz="2400" b="1" u="sng">
                <a:solidFill>
                  <a:srgbClr val="A98CFF"/>
                </a:solidFill>
              </a:rPr>
              <a:t>SAPV</a:t>
            </a:r>
            <a:endParaRPr lang="de-DE" sz="2400" b="1" u="sng"/>
          </a:p>
          <a:p>
            <a:pPr algn="ctr"/>
            <a:r>
              <a:rPr lang="de-DE" sz="2400" b="1" i="1"/>
              <a:t>-Konzept-</a:t>
            </a:r>
            <a:endParaRPr lang="de-DE" sz="2400" i="1"/>
          </a:p>
          <a:p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95288" y="1304925"/>
            <a:ext cx="84756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2400" b="1" dirty="0">
                <a:latin typeface="Tahoma" charset="0"/>
              </a:rPr>
              <a:t> </a:t>
            </a:r>
            <a:endParaRPr lang="de-DE" sz="2400" dirty="0">
              <a:latin typeface="Tahoma" charset="0"/>
            </a:endParaRP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ahoma" charset="0"/>
              </a:rPr>
              <a:t>Warum nicht nur </a:t>
            </a:r>
            <a:r>
              <a:rPr lang="de-DE" sz="1600" u="sng" dirty="0">
                <a:solidFill>
                  <a:srgbClr val="FF0000"/>
                </a:solidFill>
                <a:latin typeface="Tahoma" charset="0"/>
              </a:rPr>
              <a:t>ein spezialisierter Dienst </a:t>
            </a:r>
            <a:r>
              <a:rPr lang="de-DE" sz="1600" dirty="0">
                <a:solidFill>
                  <a:srgbClr val="FF0000"/>
                </a:solidFill>
                <a:latin typeface="Tahoma" charset="0"/>
              </a:rPr>
              <a:t>(1-2 Ärzte + 1 Pflegedienst), </a:t>
            </a:r>
          </a:p>
          <a:p>
            <a:pPr>
              <a:defRPr/>
            </a:pPr>
            <a:r>
              <a:rPr lang="de-DE" sz="1600" dirty="0">
                <a:solidFill>
                  <a:srgbClr val="FF0000"/>
                </a:solidFill>
                <a:latin typeface="Tahoma" charset="0"/>
              </a:rPr>
              <a:t>der ausschließlich ambulante Palliativmedizin durchführt?</a:t>
            </a:r>
          </a:p>
          <a:p>
            <a:pPr>
              <a:defRPr/>
            </a:pPr>
            <a:endParaRPr lang="de-DE" sz="1600" dirty="0">
              <a:latin typeface="Tahoma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600" dirty="0">
                <a:latin typeface="Tahoma" charset="0"/>
              </a:rPr>
              <a:t>Für Rentabilität mindestens 250 000 Einwohner notwendig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de-DE" sz="1600" dirty="0">
              <a:latin typeface="Tahoma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600" dirty="0">
                <a:latin typeface="Tahoma" charset="0"/>
              </a:rPr>
              <a:t>Ländlicher Raum - weite Anfahrt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de-DE" sz="1600" dirty="0">
              <a:latin typeface="Tahoma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600" dirty="0">
                <a:latin typeface="Tahoma" charset="0"/>
              </a:rPr>
              <a:t>Bestehende enge Patientenbindungen an Pflegedienste 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de-DE" sz="1600" dirty="0">
              <a:latin typeface="Tahoma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de-DE" sz="1600" dirty="0">
                <a:latin typeface="Tahoma" charset="0"/>
              </a:rPr>
              <a:t>im Bedarfsfall kurze Transportwege ins </a:t>
            </a:r>
            <a:r>
              <a:rPr lang="de-DE" sz="1600" dirty="0" err="1">
                <a:latin typeface="Tahoma" charset="0"/>
              </a:rPr>
              <a:t>Krh</a:t>
            </a:r>
            <a:r>
              <a:rPr lang="de-DE" sz="1600" dirty="0">
                <a:latin typeface="Tahoma" charset="0"/>
              </a:rPr>
              <a:t>. Sinsheim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de-DE" sz="1600" dirty="0">
              <a:latin typeface="Tahoma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endParaRPr lang="de-DE" sz="1600" dirty="0">
              <a:latin typeface="Tahoma" charset="0"/>
            </a:endParaRPr>
          </a:p>
          <a:p>
            <a:pPr>
              <a:defRPr/>
            </a:pPr>
            <a:r>
              <a:rPr lang="de-DE" sz="2400" dirty="0">
                <a:latin typeface="Tahoma" charset="0"/>
              </a:rPr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de-AT" sz="2100" dirty="0">
              <a:latin typeface="Arial" charset="0"/>
            </a:endParaRPr>
          </a:p>
        </p:txBody>
      </p:sp>
      <p:pic>
        <p:nvPicPr>
          <p:cNvPr id="39942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A81F7-0388-4066-8A8C-4E300700EA49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431541" y="620688"/>
            <a:ext cx="813690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de-AT" sz="5400" b="1" dirty="0" smtClean="0">
                <a:latin typeface="Arial" charset="0"/>
              </a:rPr>
              <a:t>Palliativmedizin „Zuhause“</a:t>
            </a:r>
            <a:endParaRPr lang="de-AT" sz="3600" b="1" dirty="0" smtClean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de-AT" sz="2400" b="1" dirty="0" smtClean="0">
                <a:latin typeface="Arial" charset="0"/>
              </a:rPr>
              <a:t>24-Std-Betreuung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400" b="1" dirty="0" smtClean="0">
                <a:latin typeface="Arial" charset="0"/>
              </a:rPr>
              <a:t>Speziell ausgebildete Pflegekräfte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400" b="1" dirty="0" smtClean="0">
                <a:latin typeface="Arial" charset="0"/>
              </a:rPr>
              <a:t>Speziell ausgebildete Ärzte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400" b="1" dirty="0" smtClean="0">
                <a:latin typeface="Arial" charset="0"/>
              </a:rPr>
              <a:t>Andere Therapeuten/Hospizdienste etc.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400" b="1" dirty="0" smtClean="0">
                <a:latin typeface="Arial" charset="0"/>
              </a:rPr>
              <a:t>Schmerzkontrolle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400" b="1" dirty="0" smtClean="0">
                <a:latin typeface="Arial" charset="0"/>
              </a:rPr>
              <a:t>Symptomkontrolle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400" b="1" dirty="0" smtClean="0">
                <a:latin typeface="Arial" charset="0"/>
              </a:rPr>
              <a:t>Wundmanagement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de-AT" sz="2400" b="1" dirty="0" smtClean="0">
                <a:latin typeface="Arial" charset="0"/>
              </a:rPr>
              <a:t>Psychosoziale Begleitung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de-AT" sz="2400" b="1" dirty="0" smtClean="0">
              <a:latin typeface="Arial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de-AT" sz="2400" b="1" dirty="0" smtClean="0">
              <a:latin typeface="Arial" charset="0"/>
            </a:endParaRP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de-AT" sz="2400" b="1" dirty="0">
              <a:latin typeface="Arial" charset="0"/>
            </a:endParaRPr>
          </a:p>
        </p:txBody>
      </p:sp>
      <p:pic>
        <p:nvPicPr>
          <p:cNvPr id="4101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ußzeilenplatzhalt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B24572-EB38-480B-B64A-DB8B29D3929B}" type="slidenum">
              <a:rPr lang="de-DE" smtClean="0"/>
              <a:pPr/>
              <a:t>40</a:t>
            </a:fld>
            <a:endParaRPr lang="de-DE" smtClean="0"/>
          </a:p>
        </p:txBody>
      </p:sp>
      <p:sp>
        <p:nvSpPr>
          <p:cNvPr id="40964" name="Rectangle 2"/>
          <p:cNvSpPr>
            <a:spLocks noChangeArrowheads="1"/>
          </p:cNvSpPr>
          <p:nvPr/>
        </p:nvSpPr>
        <p:spPr bwMode="auto">
          <a:xfrm>
            <a:off x="381000" y="404813"/>
            <a:ext cx="72517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de-DE" sz="2400" b="1" u="sng"/>
              <a:t>Palliativmedizinische Versorgung</a:t>
            </a:r>
            <a:endParaRPr lang="de-DE" sz="2400"/>
          </a:p>
          <a:p>
            <a:r>
              <a:rPr lang="de-DE" sz="2400" b="1" u="sng"/>
              <a:t>Südlicher Rhein-Neckar-Kreis </a:t>
            </a:r>
            <a:r>
              <a:rPr lang="de-DE" sz="2400" b="1" u="sng">
                <a:solidFill>
                  <a:srgbClr val="A98CFF"/>
                </a:solidFill>
              </a:rPr>
              <a:t>SAPV</a:t>
            </a:r>
            <a:endParaRPr lang="de-DE" sz="2400" b="1" u="sng"/>
          </a:p>
          <a:p>
            <a:pPr algn="ctr"/>
            <a:r>
              <a:rPr lang="de-DE" sz="2400" b="1" i="1"/>
              <a:t>-Konzept-</a:t>
            </a:r>
            <a:endParaRPr lang="de-DE" sz="2400" i="1"/>
          </a:p>
          <a:p>
            <a:endParaRPr lang="de-AT" sz="3200">
              <a:solidFill>
                <a:schemeClr val="tx2"/>
              </a:solidFill>
            </a:endParaRPr>
          </a:p>
        </p:txBody>
      </p:sp>
      <p:sp>
        <p:nvSpPr>
          <p:cNvPr id="212995" name="Rectangle 3"/>
          <p:cNvSpPr>
            <a:spLocks noChangeArrowheads="1"/>
          </p:cNvSpPr>
          <p:nvPr/>
        </p:nvSpPr>
        <p:spPr bwMode="auto">
          <a:xfrm>
            <a:off x="395288" y="1304925"/>
            <a:ext cx="84756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de-DE" sz="2400" b="1" dirty="0">
                <a:latin typeface="Tahoma" charset="0"/>
              </a:rPr>
              <a:t> </a:t>
            </a:r>
            <a:endParaRPr lang="de-DE" sz="2400" dirty="0">
              <a:latin typeface="Tahoma" charset="0"/>
            </a:endParaRPr>
          </a:p>
          <a:p>
            <a:pPr>
              <a:defRPr/>
            </a:pPr>
            <a:r>
              <a:rPr lang="de-DE" sz="2400" b="1" dirty="0">
                <a:latin typeface="Tahoma" charset="0"/>
              </a:rPr>
              <a:t>Ziel = </a:t>
            </a:r>
            <a:r>
              <a:rPr lang="de-DE" sz="2400" dirty="0" err="1">
                <a:solidFill>
                  <a:srgbClr val="92D050"/>
                </a:solidFill>
                <a:latin typeface="Tahoma" charset="0"/>
              </a:rPr>
              <a:t>Vertragsabschluß</a:t>
            </a:r>
            <a:r>
              <a:rPr lang="de-DE" sz="2400" dirty="0">
                <a:solidFill>
                  <a:srgbClr val="92D050"/>
                </a:solidFill>
                <a:latin typeface="Tahoma" charset="0"/>
              </a:rPr>
              <a:t> mit AOK</a:t>
            </a:r>
          </a:p>
          <a:p>
            <a:pPr>
              <a:defRPr/>
            </a:pPr>
            <a:endParaRPr lang="de-DE" sz="2400" dirty="0">
              <a:latin typeface="Tahoma" charset="0"/>
            </a:endParaRPr>
          </a:p>
          <a:p>
            <a:pPr>
              <a:defRPr/>
            </a:pPr>
            <a:endParaRPr lang="de-DE" sz="1600" dirty="0">
              <a:latin typeface="Tahoma" charset="0"/>
            </a:endParaRPr>
          </a:p>
          <a:p>
            <a:pPr>
              <a:defRPr/>
            </a:pPr>
            <a:r>
              <a:rPr lang="de-DE" sz="2400" b="1" dirty="0">
                <a:latin typeface="Tahoma" charset="0"/>
              </a:rPr>
              <a:t>Probleme:</a:t>
            </a:r>
          </a:p>
          <a:p>
            <a:pPr>
              <a:defRPr/>
            </a:pPr>
            <a:endParaRPr lang="de-DE" sz="2400" b="1" dirty="0">
              <a:latin typeface="Tahoma" charset="0"/>
            </a:endParaRP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de-DE" sz="2000" dirty="0">
                <a:solidFill>
                  <a:srgbClr val="FF0000"/>
                </a:solidFill>
                <a:latin typeface="Tahoma" charset="0"/>
              </a:rPr>
              <a:t>Regelwerk + Auslegung </a:t>
            </a:r>
          </a:p>
          <a:p>
            <a:pPr marL="1371600" lvl="2" indent="-457200">
              <a:defRPr/>
            </a:pPr>
            <a:endParaRPr lang="de-DE" sz="2000" dirty="0">
              <a:solidFill>
                <a:srgbClr val="FF0000"/>
              </a:solidFill>
              <a:latin typeface="Tahoma" charset="0"/>
            </a:endParaRPr>
          </a:p>
          <a:p>
            <a:pPr marL="1371600" lvl="2" indent="-457200">
              <a:defRPr/>
            </a:pPr>
            <a:r>
              <a:rPr lang="de-DE" sz="2000" dirty="0">
                <a:solidFill>
                  <a:srgbClr val="FF0000"/>
                </a:solidFill>
                <a:latin typeface="Tahoma" charset="0"/>
              </a:rPr>
              <a:t>2.	</a:t>
            </a:r>
            <a:r>
              <a:rPr lang="de-DE" sz="2000" dirty="0" err="1">
                <a:solidFill>
                  <a:srgbClr val="FF0000"/>
                </a:solidFill>
                <a:latin typeface="Tahoma" charset="0"/>
              </a:rPr>
              <a:t>Anschubfinanzierung</a:t>
            </a:r>
            <a:endParaRPr lang="de-DE" sz="2000" dirty="0">
              <a:solidFill>
                <a:srgbClr val="FF0000"/>
              </a:solidFill>
              <a:latin typeface="Tahoma" charset="0"/>
            </a:endParaRPr>
          </a:p>
          <a:p>
            <a:pPr>
              <a:defRPr/>
            </a:pPr>
            <a:endParaRPr lang="de-DE" sz="1600" dirty="0">
              <a:latin typeface="Tahoma" charset="0"/>
            </a:endParaRPr>
          </a:p>
          <a:p>
            <a:pPr>
              <a:defRPr/>
            </a:pPr>
            <a:r>
              <a:rPr lang="de-DE" sz="2400" dirty="0">
                <a:latin typeface="Tahoma" charset="0"/>
              </a:rPr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de-AT" sz="2100" dirty="0">
              <a:latin typeface="Arial" charset="0"/>
            </a:endParaRPr>
          </a:p>
        </p:txBody>
      </p:sp>
      <p:pic>
        <p:nvPicPr>
          <p:cNvPr id="40966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2240868"/>
            <a:ext cx="409063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020" y="4293096"/>
            <a:ext cx="2484276" cy="198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43608" y="6237312"/>
            <a:ext cx="2895600" cy="476250"/>
          </a:xfrm>
          <a:noFill/>
        </p:spPr>
        <p:txBody>
          <a:bodyPr/>
          <a:lstStyle/>
          <a:p>
            <a:r>
              <a:rPr lang="de-DE" dirty="0" smtClean="0"/>
              <a:t>„Le </a:t>
            </a:r>
            <a:r>
              <a:rPr lang="de-DE" dirty="0" err="1" smtClean="0"/>
              <a:t>Penseur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Auguste Rodin</a:t>
            </a:r>
          </a:p>
          <a:p>
            <a:r>
              <a:rPr lang="de-DE" dirty="0" smtClean="0"/>
              <a:t>1880</a:t>
            </a:r>
          </a:p>
        </p:txBody>
      </p:sp>
      <p:sp>
        <p:nvSpPr>
          <p:cNvPr id="4301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6A66B0-894B-40E7-971D-DAB0208EEB14}" type="slidenum">
              <a:rPr lang="de-DE" smtClean="0"/>
              <a:pPr/>
              <a:t>41</a:t>
            </a:fld>
            <a:endParaRPr lang="de-DE" smtClean="0"/>
          </a:p>
        </p:txBody>
      </p:sp>
      <p:pic>
        <p:nvPicPr>
          <p:cNvPr id="43012" name="Picture 2" descr="Rodin_Den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524" y="296652"/>
            <a:ext cx="4383088" cy="590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4932040" y="2204864"/>
            <a:ext cx="3900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  <a:defRPr/>
            </a:pPr>
            <a:r>
              <a:rPr lang="de-DE" sz="3600" b="1" dirty="0">
                <a:latin typeface="Bradley Hand ITC" pitchFamily="66" charset="0"/>
              </a:rPr>
              <a:t>Vielen Dank für </a:t>
            </a:r>
            <a:endParaRPr lang="de-DE" sz="3600" b="1" dirty="0" smtClean="0">
              <a:latin typeface="Bradley Hand ITC" pitchFamily="66" charset="0"/>
            </a:endParaRPr>
          </a:p>
          <a:p>
            <a:pPr algn="ctr" eaLnBrk="1" hangingPunct="1">
              <a:buNone/>
              <a:defRPr/>
            </a:pPr>
            <a:r>
              <a:rPr lang="de-DE" sz="3600" b="1" dirty="0" smtClean="0">
                <a:latin typeface="Bradley Hand ITC" pitchFamily="66" charset="0"/>
              </a:rPr>
              <a:t>Ihre </a:t>
            </a:r>
            <a:r>
              <a:rPr lang="de-DE" sz="3600" b="1" dirty="0">
                <a:latin typeface="Bradley Hand ITC" pitchFamily="66" charset="0"/>
              </a:rPr>
              <a:t>Aufmerksamkeit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4403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484D3-F41D-41F8-8BD4-21595EACDC7C}" type="slidenum">
              <a:rPr lang="de-DE" smtClean="0"/>
              <a:pPr/>
              <a:t>42</a:t>
            </a:fld>
            <a:endParaRPr lang="de-DE" smtClean="0"/>
          </a:p>
        </p:txBody>
      </p:sp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de-DE" sz="1800" dirty="0" smtClean="0">
                <a:latin typeface="Arial" pitchFamily="34" charset="0"/>
                <a:cs typeface="Arial" pitchFamily="34" charset="0"/>
              </a:rPr>
              <a:t>Quellen:</a:t>
            </a:r>
          </a:p>
        </p:txBody>
      </p:sp>
      <p:sp>
        <p:nvSpPr>
          <p:cNvPr id="737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1"/>
            <a:ext cx="8842375" cy="3845024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*	</a:t>
            </a:r>
            <a:r>
              <a:rPr lang="de-DE" sz="2000" dirty="0" smtClean="0"/>
              <a:t>www.palliativmedizin.klinikum.uni-muenchen.de/docs/.../einfuehrung.ppt</a:t>
            </a:r>
          </a:p>
          <a:p>
            <a:pPr eaLnBrk="1" hangingPunct="1">
              <a:buNone/>
              <a:defRPr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**	</a:t>
            </a:r>
            <a:r>
              <a:rPr lang="de-DE" sz="2000" dirty="0" err="1" smtClean="0"/>
              <a:t>Borasio</a:t>
            </a:r>
            <a:r>
              <a:rPr lang="de-DE" sz="2000" dirty="0" smtClean="0"/>
              <a:t> et al, Nervenarzt 75, 12; 2004</a:t>
            </a:r>
          </a:p>
          <a:p>
            <a:pPr eaLnBrk="1" hangingPunct="1">
              <a:buNone/>
              <a:defRPr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***	Ethisch-rechtliche Herausforderungen in der </a:t>
            </a:r>
          </a:p>
          <a:p>
            <a:pPr lvl="1">
              <a:buNone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Palliativpflege  Martin Sorge, Mobiles Hospiz Wien; </a:t>
            </a:r>
            <a:r>
              <a:rPr lang="de-AT" sz="2000" u="sng" dirty="0" err="1" smtClean="0">
                <a:latin typeface="Arial" pitchFamily="34" charset="0"/>
                <a:cs typeface="Arial" pitchFamily="34" charset="0"/>
                <a:hlinkClick r:id="rId2"/>
              </a:rPr>
              <a:t>www.hospiz-wien.at</a:t>
            </a:r>
            <a:endParaRPr lang="de-AT" sz="2000" u="sng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de-AT" sz="2000" u="sng" dirty="0" smtClean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r>
              <a:rPr lang="de-AT" sz="2000" dirty="0" smtClean="0">
                <a:latin typeface="Arial" pitchFamily="34" charset="0"/>
                <a:cs typeface="Arial" pitchFamily="34" charset="0"/>
              </a:rPr>
              <a:t>****http://www.ag-sapv.de/praxis-mustervertraege.html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  <a:defRPr/>
            </a:pPr>
            <a:endParaRPr lang="de-DE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8" name="Picture 4" descr="Raute-Cairns-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1007604" y="1592796"/>
            <a:ext cx="72009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de-DE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Sie sind wichtig, so wie Sie sind, </a:t>
            </a:r>
            <a:br>
              <a:rPr lang="de-DE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de-DE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und wir werden alles tun, </a:t>
            </a:r>
            <a:br>
              <a:rPr lang="de-DE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de-DE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damit Sie nicht nur in Frieden sterben, </a:t>
            </a:r>
            <a:br>
              <a:rPr lang="de-DE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</a:br>
            <a:r>
              <a:rPr lang="de-DE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sondern bis zuletzt leben können.</a:t>
            </a:r>
            <a:r>
              <a:rPr lang="de-DE" sz="5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endParaRPr lang="de-AT" sz="5400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079612" y="4473116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AT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Univers 57 Condensed" pitchFamily="2" charset="0"/>
              </a:rPr>
              <a:t>Cicely</a:t>
            </a:r>
            <a:r>
              <a:rPr lang="de-AT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Univers 57 Condensed" pitchFamily="2" charset="0"/>
              </a:rPr>
              <a:t> Saunders</a:t>
            </a:r>
            <a:endParaRPr lang="de-DE" sz="2000" dirty="0">
              <a:effectLst>
                <a:outerShdw blurRad="38100" dist="38100" dir="2700000" algn="tl">
                  <a:srgbClr val="000000"/>
                </a:outerShdw>
              </a:effectLst>
              <a:latin typeface="Univers 57 Condensed" pitchFamily="2" charset="0"/>
            </a:endParaRPr>
          </a:p>
        </p:txBody>
      </p:sp>
      <p:pic>
        <p:nvPicPr>
          <p:cNvPr id="5128" name="Picture 8" descr="Raute-Cairns-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Foliennummernplatzhalt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D8CAE1-98E0-4A9D-8761-A14FD00AAF7A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5130" name="Fußzeilenplatzhalt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0" grpId="0" autoUpdateAnimBg="0"/>
      <p:bldP spid="11367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614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ABE9C2-99F8-472D-8776-9E67277BEE41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25425"/>
            <a:ext cx="7793037" cy="1462088"/>
          </a:xfrm>
        </p:spPr>
        <p:txBody>
          <a:bodyPr anchor="b"/>
          <a:lstStyle/>
          <a:p>
            <a:pPr eaLnBrk="1" hangingPunct="1">
              <a:defRPr/>
            </a:pPr>
            <a:r>
              <a:rPr lang="de-DE" smtClean="0"/>
              <a:t>Wann beginnt das Lebensende?</a:t>
            </a:r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27038" y="2028825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Genetische Festlegung mit Beginn des Lebens</a:t>
            </a:r>
          </a:p>
          <a:p>
            <a:pPr eaLnBrk="1" hangingPunct="1">
              <a:defRPr/>
            </a:pPr>
            <a:r>
              <a:rPr lang="de-DE" dirty="0" smtClean="0"/>
              <a:t>fortgeschrittenes Stadiums einer irreversiblen Erkrankung</a:t>
            </a:r>
          </a:p>
          <a:p>
            <a:pPr eaLnBrk="1" hangingPunct="1">
              <a:defRPr/>
            </a:pPr>
            <a:r>
              <a:rPr lang="de-DE" dirty="0" smtClean="0"/>
              <a:t>Mit Eintritt von erheblichem Hilfebedarf</a:t>
            </a:r>
          </a:p>
          <a:p>
            <a:pPr eaLnBrk="1" hangingPunct="1">
              <a:defRPr/>
            </a:pPr>
            <a:r>
              <a:rPr lang="de-DE" dirty="0" smtClean="0"/>
              <a:t>mit dem letzten Atemzug</a:t>
            </a:r>
          </a:p>
        </p:txBody>
      </p:sp>
      <p:pic>
        <p:nvPicPr>
          <p:cNvPr id="6150" name="Picture 6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7171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693C3A-8481-44B3-96AB-4B35962AD031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14600" y="5715000"/>
            <a:ext cx="5943600" cy="5191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Symptomlinderung (comfort care)</a:t>
            </a:r>
            <a:endParaRPr 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990600" y="2971800"/>
            <a:ext cx="7162800" cy="17526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553200" y="2971800"/>
            <a:ext cx="1600200" cy="17526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9600" y="1600200"/>
            <a:ext cx="6248400" cy="519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609600" y="1600200"/>
            <a:ext cx="6248400" cy="519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Kurative / lebensverl. Maßnahmen</a:t>
            </a:r>
            <a:endParaRPr lang="en-US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7" name="AutoShape 7"/>
          <p:cNvSpPr>
            <a:spLocks noChangeArrowheads="1"/>
          </p:cNvSpPr>
          <p:nvPr/>
        </p:nvSpPr>
        <p:spPr bwMode="auto">
          <a:xfrm rot="-1087663">
            <a:off x="6934200" y="4267200"/>
            <a:ext cx="762000" cy="13716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Tahoma" charset="0"/>
            </a:endParaRPr>
          </a:p>
        </p:txBody>
      </p:sp>
      <p:sp>
        <p:nvSpPr>
          <p:cNvPr id="56328" name="AutoShape 8"/>
          <p:cNvSpPr>
            <a:spLocks noChangeArrowheads="1"/>
          </p:cNvSpPr>
          <p:nvPr/>
        </p:nvSpPr>
        <p:spPr bwMode="auto">
          <a:xfrm rot="9776384">
            <a:off x="2895600" y="2057400"/>
            <a:ext cx="762000" cy="13716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Tahoma" charset="0"/>
            </a:endParaRP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28600" y="471488"/>
            <a:ext cx="8382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Medizin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alte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Vorstellung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*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180" name="Text Box 10"/>
          <p:cNvSpPr txBox="1">
            <a:spLocks noChangeArrowheads="1"/>
          </p:cNvSpPr>
          <p:nvPr/>
        </p:nvSpPr>
        <p:spPr bwMode="auto">
          <a:xfrm>
            <a:off x="7793038" y="4800600"/>
            <a:ext cx="7413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>
                <a:latin typeface="Arial" charset="0"/>
              </a:rPr>
              <a:t>Tod</a:t>
            </a:r>
            <a:endParaRPr lang="de-DE" sz="2800">
              <a:latin typeface="Arial" charset="0"/>
            </a:endParaRPr>
          </a:p>
        </p:txBody>
      </p:sp>
      <p:sp>
        <p:nvSpPr>
          <p:cNvPr id="7181" name="Text Box 11"/>
          <p:cNvSpPr txBox="1">
            <a:spLocks noChangeArrowheads="1"/>
          </p:cNvSpPr>
          <p:nvPr/>
        </p:nvSpPr>
        <p:spPr bwMode="auto">
          <a:xfrm>
            <a:off x="200025" y="4800600"/>
            <a:ext cx="1555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>
                <a:latin typeface="Arial" charset="0"/>
              </a:rPr>
              <a:t>Diagnose</a:t>
            </a:r>
            <a:endParaRPr lang="de-DE" sz="2800">
              <a:latin typeface="Arial" charset="0"/>
            </a:endParaRPr>
          </a:p>
        </p:txBody>
      </p:sp>
      <p:pic>
        <p:nvPicPr>
          <p:cNvPr id="7182" name="Picture 12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  <p:bldP spid="56323" grpId="0" animBg="1"/>
      <p:bldP spid="56324" grpId="0" animBg="1"/>
      <p:bldP spid="56325" grpId="0" animBg="1" autoUpdateAnimBg="0"/>
      <p:bldP spid="56326" grpId="0" animBg="1" autoUpdateAnimBg="0"/>
      <p:bldP spid="56327" grpId="0" animBg="1"/>
      <p:bldP spid="56328" grpId="0" animBg="1"/>
      <p:bldP spid="5632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ußzeilenplatzhalt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  <p:sp>
        <p:nvSpPr>
          <p:cNvPr id="819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28BF8D-9ACC-4303-97D6-49B03F78DAE7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09600" y="1600200"/>
            <a:ext cx="6248400" cy="519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de-DE" sz="28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6248400" cy="519113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Kurative / lebensverl. Maßnahmen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438400" y="5715000"/>
            <a:ext cx="6096000" cy="519113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 type="none" w="sm" len="sm"/>
            <a:tailEnd type="none" w="sm" len="sm"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Symbol" pitchFamily="18" charset="2"/>
              </a:rPr>
              <a:t>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Lebensqualität (Palliative Care)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990600" y="2971800"/>
            <a:ext cx="7162800" cy="1752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E80000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50" name="AutoShape 6"/>
          <p:cNvSpPr>
            <a:spLocks noChangeArrowheads="1"/>
          </p:cNvSpPr>
          <p:nvPr/>
        </p:nvSpPr>
        <p:spPr bwMode="auto">
          <a:xfrm rot="9776384">
            <a:off x="2895600" y="2057400"/>
            <a:ext cx="762000" cy="13716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Tahoma" charset="0"/>
            </a:endParaRPr>
          </a:p>
        </p:txBody>
      </p:sp>
      <p:sp>
        <p:nvSpPr>
          <p:cNvPr id="57351" name="AutoShape 7"/>
          <p:cNvSpPr>
            <a:spLocks noChangeArrowheads="1"/>
          </p:cNvSpPr>
          <p:nvPr/>
        </p:nvSpPr>
        <p:spPr bwMode="auto">
          <a:xfrm rot="-1087663">
            <a:off x="6934200" y="4267200"/>
            <a:ext cx="762000" cy="1371600"/>
          </a:xfrm>
          <a:prstGeom prst="up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>
              <a:latin typeface="Tahoma" charset="0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1066800" y="2971800"/>
            <a:ext cx="6172200" cy="1676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28600" y="471488"/>
            <a:ext cx="8382000" cy="51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Palliativmedizin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neue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Vorstellung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*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200025" y="4800600"/>
            <a:ext cx="1555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>
                <a:latin typeface="Arial" charset="0"/>
              </a:rPr>
              <a:t>Diagnose</a:t>
            </a:r>
            <a:endParaRPr lang="de-DE" sz="2800">
              <a:latin typeface="Arial" charset="0"/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7793038" y="4800600"/>
            <a:ext cx="7413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sz="2400" b="1">
                <a:latin typeface="Arial" charset="0"/>
              </a:rPr>
              <a:t>Tod</a:t>
            </a:r>
            <a:endParaRPr lang="de-DE" sz="2800">
              <a:latin typeface="Arial" charset="0"/>
            </a:endParaRPr>
          </a:p>
        </p:txBody>
      </p:sp>
      <p:pic>
        <p:nvPicPr>
          <p:cNvPr id="8206" name="Picture 12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0"/>
            <a:ext cx="1331912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 autoUpdateAnimBg="0"/>
      <p:bldP spid="57347" grpId="0" animBg="1" autoUpdateAnimBg="0"/>
      <p:bldP spid="57348" grpId="0" animBg="1" autoUpdateAnimBg="0"/>
      <p:bldP spid="57349" grpId="0" animBg="1"/>
      <p:bldP spid="57350" grpId="0" animBg="1"/>
      <p:bldP spid="57351" grpId="0" animBg="1"/>
      <p:bldP spid="57352" grpId="0" animBg="1"/>
      <p:bldP spid="5735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7975" y="401638"/>
            <a:ext cx="8528050" cy="1216025"/>
          </a:xfrm>
          <a:solidFill>
            <a:srgbClr val="015B59"/>
          </a:solidFill>
        </p:spPr>
        <p:txBody>
          <a:bodyPr lIns="88900" tIns="46038" rIns="88900" bIns="46038"/>
          <a:lstStyle/>
          <a:p>
            <a:pPr eaLnBrk="1" hangingPunct="1">
              <a:defRPr/>
            </a:pPr>
            <a:r>
              <a:rPr lang="de-DE" sz="2800" dirty="0" smtClean="0"/>
              <a:t>Umfrage bei neurologischen Chefärzten**</a:t>
            </a:r>
          </a:p>
        </p:txBody>
      </p:sp>
      <p:sp>
        <p:nvSpPr>
          <p:cNvPr id="1208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44500" y="2057400"/>
            <a:ext cx="8323263" cy="4038600"/>
          </a:xfrm>
        </p:spPr>
        <p:txBody>
          <a:bodyPr lIns="88900" tIns="46038" rIns="88900" bIns="46038"/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sz="3000" dirty="0" smtClean="0"/>
              <a:t>32%: indirekte Sterbehilfe ist strafbar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sz="3000" dirty="0" smtClean="0"/>
              <a:t>45%: Behandlung von Atemnot bei Sterbenden mit Morphium = Euthanasie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sz="3000" dirty="0" smtClean="0"/>
              <a:t>60%: Angst vor Rechtsfolgen beim Abbruch lebenserhaltender Maßnahmen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sz="3000" dirty="0" smtClean="0"/>
              <a:t>47%: eigene Ausbildung für die Begleitung in der Terminalphase „mäßig bis schlecht“</a:t>
            </a:r>
          </a:p>
        </p:txBody>
      </p:sp>
      <p:pic>
        <p:nvPicPr>
          <p:cNvPr id="9220" name="Picture 4" descr="Raute-Cairns-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FD6245-F324-4ED6-91E9-151E394233F0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9222" name="Fußzeilenplatzhalt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Dr. med. R. Cairns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</p:bldLst>
  </p:timing>
</p:sld>
</file>

<file path=ppt/theme/theme1.xml><?xml version="1.0" encoding="utf-8"?>
<a:theme xmlns:a="http://schemas.openxmlformats.org/drawingml/2006/main" name="Wolken">
  <a:themeElements>
    <a:clrScheme name="Wolken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Wolke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olken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lken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lken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0</TotalTime>
  <Words>903</Words>
  <Application>Microsoft Office PowerPoint</Application>
  <PresentationFormat>Bildschirmpräsentation (4:3)</PresentationFormat>
  <Paragraphs>382</Paragraphs>
  <Slides>42</Slides>
  <Notes>4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3" baseType="lpstr">
      <vt:lpstr>Wolken</vt:lpstr>
      <vt:lpstr>SAPV</vt:lpstr>
      <vt:lpstr>Folie 2</vt:lpstr>
      <vt:lpstr>Folie 3</vt:lpstr>
      <vt:lpstr>Folie 4</vt:lpstr>
      <vt:lpstr>Folie 5</vt:lpstr>
      <vt:lpstr>Wann beginnt das Lebensende?</vt:lpstr>
      <vt:lpstr>Folie 7</vt:lpstr>
      <vt:lpstr>Folie 8</vt:lpstr>
      <vt:lpstr>Umfrage bei neurologischen Chefärzten**</vt:lpstr>
      <vt:lpstr>Sterbehilfe - Rechtslage in Deutschland </vt:lpstr>
      <vt:lpstr>Folie 11</vt:lpstr>
      <vt:lpstr>Grundbedürfnisse Sterbenskranker</vt:lpstr>
      <vt:lpstr>Grundbedürfnisse Sterbenskranker</vt:lpstr>
      <vt:lpstr>Grundbedürfnisse Sterbenskranker</vt:lpstr>
      <vt:lpstr>Folie 15</vt:lpstr>
      <vt:lpstr>Sterbeorte in Deutschland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Palliativer Behandlungsplan</vt:lpstr>
      <vt:lpstr>Palliativer Behandlungsplan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Quellen: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Regina</dc:creator>
  <cp:lastModifiedBy>Regina</cp:lastModifiedBy>
  <cp:revision>81</cp:revision>
  <cp:lastPrinted>1601-01-01T00:00:00Z</cp:lastPrinted>
  <dcterms:created xsi:type="dcterms:W3CDTF">1601-01-01T00:00:00Z</dcterms:created>
  <dcterms:modified xsi:type="dcterms:W3CDTF">2012-10-14T11:35:17Z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  <property fmtid="{D5CDD505-2E9C-101B-9397-08002B2CF9AE}" pid="3" name="LCID">
    <vt:i4>1031</vt:i4>
  </property>
</Properties>
</file>